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73" r:id="rId3"/>
    <p:sldId id="299" r:id="rId4"/>
    <p:sldId id="300" r:id="rId5"/>
    <p:sldId id="303" r:id="rId6"/>
    <p:sldId id="290" r:id="rId7"/>
    <p:sldId id="291" r:id="rId8"/>
    <p:sldId id="292" r:id="rId9"/>
    <p:sldId id="293" r:id="rId10"/>
    <p:sldId id="294" r:id="rId11"/>
    <p:sldId id="295" r:id="rId12"/>
    <p:sldId id="296" r:id="rId13"/>
    <p:sldId id="297" r:id="rId14"/>
    <p:sldId id="298" r:id="rId15"/>
    <p:sldId id="306" r:id="rId16"/>
    <p:sldId id="307" r:id="rId17"/>
    <p:sldId id="308" r:id="rId18"/>
    <p:sldId id="313" r:id="rId19"/>
    <p:sldId id="310" r:id="rId20"/>
    <p:sldId id="284" r:id="rId21"/>
    <p:sldId id="285" r:id="rId22"/>
    <p:sldId id="286" r:id="rId23"/>
    <p:sldId id="326" r:id="rId24"/>
    <p:sldId id="337" r:id="rId25"/>
    <p:sldId id="329" r:id="rId26"/>
    <p:sldId id="342" r:id="rId27"/>
    <p:sldId id="338" r:id="rId28"/>
    <p:sldId id="339" r:id="rId29"/>
    <p:sldId id="332" r:id="rId30"/>
    <p:sldId id="341" r:id="rId31"/>
    <p:sldId id="336" r:id="rId32"/>
    <p:sldId id="304"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CC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0725" autoAdjust="0"/>
  </p:normalViewPr>
  <p:slideViewPr>
    <p:cSldViewPr>
      <p:cViewPr varScale="1">
        <p:scale>
          <a:sx n="70" d="100"/>
          <a:sy n="70" d="100"/>
        </p:scale>
        <p:origin x="-276" y="-102"/>
      </p:cViewPr>
      <p:guideLst>
        <p:guide orient="horz" pos="2160"/>
        <p:guide pos="2880"/>
      </p:guideLst>
    </p:cSldViewPr>
  </p:slideViewPr>
  <p:notesTextViewPr>
    <p:cViewPr>
      <p:scale>
        <a:sx n="100" d="100"/>
        <a:sy n="100" d="100"/>
      </p:scale>
      <p:origin x="0" y="0"/>
    </p:cViewPr>
  </p:notesTextViewPr>
  <p:sorterViewPr>
    <p:cViewPr>
      <p:scale>
        <a:sx n="75" d="100"/>
        <a:sy n="75" d="100"/>
      </p:scale>
      <p:origin x="0" y="96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93C45D7E-B399-4A43-93B7-816B4873E82E}" type="datetimeFigureOut">
              <a:rPr lang="en-US"/>
              <a:pPr>
                <a:defRPr/>
              </a:pPr>
              <a:t>10/7/2013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C897F08-36F6-4AA3-AE25-0C67B0E1FCF8}" type="slidenum">
              <a:rPr lang="en-US"/>
              <a:pPr>
                <a:defRPr/>
              </a:pPr>
              <a:t>‹#›</a:t>
            </a:fld>
            <a:endParaRPr lang="en-US"/>
          </a:p>
        </p:txBody>
      </p:sp>
    </p:spTree>
    <p:extLst>
      <p:ext uri="{BB962C8B-B14F-4D97-AF65-F5344CB8AC3E}">
        <p14:creationId xmlns:p14="http://schemas.microsoft.com/office/powerpoint/2010/main" xmlns="" val="2950887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EB6AF17E-6037-4953-8DE8-02CEA3F87B37}" type="datetimeFigureOut">
              <a:rPr lang="en-GB"/>
              <a:pPr>
                <a:defRPr/>
              </a:pPr>
              <a:t>07/10/2013</a:t>
            </a:fld>
            <a:endParaRPr lang="en-GB"/>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7B29892-9ECC-4F99-AC99-A7042FA9A036}" type="slidenum">
              <a:rPr lang="en-GB"/>
              <a:pPr>
                <a:defRPr/>
              </a:pPr>
              <a:t>‹#›</a:t>
            </a:fld>
            <a:endParaRPr lang="en-GB"/>
          </a:p>
        </p:txBody>
      </p:sp>
    </p:spTree>
    <p:extLst>
      <p:ext uri="{BB962C8B-B14F-4D97-AF65-F5344CB8AC3E}">
        <p14:creationId xmlns:p14="http://schemas.microsoft.com/office/powerpoint/2010/main" xmlns="" val="36933979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GB" smtClean="0"/>
          </a:p>
        </p:txBody>
      </p:sp>
      <p:sp>
        <p:nvSpPr>
          <p:cNvPr id="16387" name="Slide Number Placeholder 3"/>
          <p:cNvSpPr>
            <a:spLocks noGrp="1"/>
          </p:cNvSpPr>
          <p:nvPr>
            <p:ph type="sldNum" sz="quarter" idx="5"/>
          </p:nvPr>
        </p:nvSpPr>
        <p:spPr>
          <a:noFill/>
        </p:spPr>
        <p:txBody>
          <a:bodyPr/>
          <a:lstStyle/>
          <a:p>
            <a:fld id="{DEFCCE00-D88F-45A0-9252-3820E0486F55}" type="slidenum">
              <a:rPr lang="en-GB" smtClean="0"/>
              <a:pPr/>
              <a:t>1</a:t>
            </a:fld>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p>
            <a:fld id="{40A7593E-D8CE-4437-A9A2-33D6F5D873E3}" type="slidenum">
              <a:rPr lang="en-US" smtClean="0"/>
              <a:pPr/>
              <a:t>20</a:t>
            </a:fld>
            <a:endParaRPr lang="en-US" smtClean="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r>
              <a:rPr lang="en-GB" dirty="0" smtClean="0"/>
              <a:t>There are many programming languages each with their own advantages and disadvantages … but almost all of them are based on the same principles of sequences, decisions and repetition. Thus</a:t>
            </a:r>
            <a:r>
              <a:rPr lang="en-GB" baseline="0" dirty="0" smtClean="0"/>
              <a:t> the skills you will learn here will be useful to you no matter what computer language you end up using.</a:t>
            </a:r>
            <a:endParaRPr lang="en-GB" dirty="0" smtClean="0"/>
          </a:p>
          <a:p>
            <a:pPr eaLnBrk="1" hangingPunct="1"/>
            <a:endParaRPr lang="en-GB" dirty="0" smtClean="0"/>
          </a:p>
          <a:p>
            <a:pPr eaLnBrk="1" hangingPunct="1"/>
            <a:endParaRPr lang="en-GB" dirty="0" smtClean="0"/>
          </a:p>
          <a:p>
            <a:pPr eaLnBrk="1" hangingPunct="1"/>
            <a:r>
              <a:rPr lang="en-GB" dirty="0" smtClean="0"/>
              <a:t>C# (pronounced C sharp) is a modern fast and powerful language used by many companies and well paid jobs exist for programmers with these skills.</a:t>
            </a:r>
          </a:p>
          <a:p>
            <a:pPr eaLnBrk="1" hangingPunct="1"/>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p:spPr>
        <p:txBody>
          <a:bodyPr/>
          <a:lstStyle/>
          <a:p>
            <a:fld id="{C90B9082-F74B-4119-900E-0421EB605C44}" type="slidenum">
              <a:rPr lang="en-US" smtClean="0"/>
              <a:pPr/>
              <a:t>21</a:t>
            </a:fld>
            <a:endParaRPr lang="en-US" smtClean="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r>
              <a:rPr lang="en-GB" dirty="0" smtClean="0"/>
              <a:t>Programmers need powerful tools and modern integrated development environments exist to help. Some of these are simple</a:t>
            </a:r>
            <a:r>
              <a:rPr lang="en-GB" baseline="0" dirty="0" smtClean="0"/>
              <a:t> tools to help students learn and some are intended for professional programmers. Visual studio is intended for both novice and professional programmers. You will probably not use all of the features until you start writing large scale complex programs… other features will help you from day one.</a:t>
            </a:r>
            <a:endParaRPr lang="en-GB"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p:spPr>
        <p:txBody>
          <a:bodyPr/>
          <a:lstStyle/>
          <a:p>
            <a:fld id="{9758DCD8-4C12-467A-847E-1A1265106AB7}" type="slidenum">
              <a:rPr lang="en-US" smtClean="0"/>
              <a:pPr/>
              <a:t>22</a:t>
            </a:fld>
            <a:endParaRPr lang="en-US" smtClean="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a:ln/>
        </p:spPr>
      </p:sp>
      <p:sp>
        <p:nvSpPr>
          <p:cNvPr id="47106" name="Notes Placeholder 2"/>
          <p:cNvSpPr>
            <a:spLocks noGrp="1"/>
          </p:cNvSpPr>
          <p:nvPr>
            <p:ph type="body" idx="1"/>
          </p:nvPr>
        </p:nvSpPr>
        <p:spPr>
          <a:noFill/>
          <a:ln/>
        </p:spPr>
        <p:txBody>
          <a:bodyPr/>
          <a:lstStyle/>
          <a:p>
            <a:pPr eaLnBrk="1" hangingPunct="1"/>
            <a:endParaRPr lang="en-GB" dirty="0" smtClean="0"/>
          </a:p>
        </p:txBody>
      </p:sp>
      <p:sp>
        <p:nvSpPr>
          <p:cNvPr id="47107" name="Slide Number Placeholder 3"/>
          <p:cNvSpPr>
            <a:spLocks noGrp="1"/>
          </p:cNvSpPr>
          <p:nvPr>
            <p:ph type="sldNum" sz="quarter" idx="5"/>
          </p:nvPr>
        </p:nvSpPr>
        <p:spPr>
          <a:noFill/>
        </p:spPr>
        <p:txBody>
          <a:bodyPr/>
          <a:lstStyle/>
          <a:p>
            <a:fld id="{B9D2F522-C2C3-45A2-9E69-5903D02EDF74}" type="slidenum">
              <a:rPr lang="en-GB" smtClean="0"/>
              <a:pPr/>
              <a:t>23</a:t>
            </a:fld>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a:ln/>
        </p:spPr>
      </p:sp>
      <p:sp>
        <p:nvSpPr>
          <p:cNvPr id="53250" name="Notes Placeholder 2"/>
          <p:cNvSpPr>
            <a:spLocks noGrp="1"/>
          </p:cNvSpPr>
          <p:nvPr>
            <p:ph type="body" idx="1"/>
          </p:nvPr>
        </p:nvSpPr>
        <p:spPr>
          <a:noFill/>
          <a:ln/>
        </p:spPr>
        <p:txBody>
          <a:bodyPr/>
          <a:lstStyle/>
          <a:p>
            <a:pPr eaLnBrk="1" hangingPunct="1"/>
            <a:endParaRPr lang="en-GB" dirty="0" smtClean="0"/>
          </a:p>
        </p:txBody>
      </p:sp>
      <p:sp>
        <p:nvSpPr>
          <p:cNvPr id="53251" name="Slide Number Placeholder 3"/>
          <p:cNvSpPr>
            <a:spLocks noGrp="1"/>
          </p:cNvSpPr>
          <p:nvPr>
            <p:ph type="sldNum" sz="quarter" idx="5"/>
          </p:nvPr>
        </p:nvSpPr>
        <p:spPr>
          <a:noFill/>
        </p:spPr>
        <p:txBody>
          <a:bodyPr/>
          <a:lstStyle/>
          <a:p>
            <a:fld id="{1B6FBAC7-F71F-4F22-AB3F-838092B30313}" type="slidenum">
              <a:rPr lang="en-GB" smtClean="0"/>
              <a:pPr/>
              <a:t>25</a:t>
            </a:fld>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dirty="0" smtClean="0"/>
              <a:t>Just as humans need</a:t>
            </a:r>
            <a:r>
              <a:rPr lang="en-GB" baseline="0" dirty="0" smtClean="0"/>
              <a:t> memory to store short term information so does a computer.</a:t>
            </a:r>
          </a:p>
          <a:p>
            <a:pPr eaLnBrk="1" hangingPunct="1"/>
            <a:endParaRPr lang="en-GB" baseline="0" dirty="0" smtClean="0"/>
          </a:p>
          <a:p>
            <a:pPr eaLnBrk="1" hangingPunct="1"/>
            <a:r>
              <a:rPr lang="en-GB" baseline="0" dirty="0" smtClean="0"/>
              <a:t>Long term data can be written down (and computers do this too) .</a:t>
            </a:r>
          </a:p>
          <a:p>
            <a:pPr eaLnBrk="1" hangingPunct="1"/>
            <a:endParaRPr lang="en-GB" baseline="0" dirty="0" smtClean="0"/>
          </a:p>
          <a:p>
            <a:pPr eaLnBrk="1" hangingPunct="1"/>
            <a:r>
              <a:rPr lang="en-GB" baseline="0" dirty="0" smtClean="0"/>
              <a:t>Variables are used to remember information currently being used by a computer. This could be a piece of text (such as a name) or a number (such as an age). Some numbers are integers (age in years) and some store floating point values (e.g. height).</a:t>
            </a:r>
          </a:p>
          <a:p>
            <a:pPr eaLnBrk="1" hangingPunct="1"/>
            <a:endParaRPr lang="en-GB" baseline="0" dirty="0" smtClean="0"/>
          </a:p>
          <a:p>
            <a:pPr eaLnBrk="1" hangingPunct="1"/>
            <a:r>
              <a:rPr lang="en-GB" baseline="0" dirty="0" smtClean="0"/>
              <a:t>To store and process any of this information we need to create variables of the correct ‘type’</a:t>
            </a:r>
          </a:p>
          <a:p>
            <a:pPr eaLnBrk="1" hangingPunct="1"/>
            <a:endParaRPr lang="en-GB" baseline="0" dirty="0" smtClean="0"/>
          </a:p>
          <a:p>
            <a:pPr eaLnBrk="1" hangingPunct="1"/>
            <a:r>
              <a:rPr lang="en-GB" baseline="0" dirty="0" smtClean="0"/>
              <a:t>We also need some way of getting this information from a user into a computer and we need some mechanism to allow us to display results to a user.</a:t>
            </a:r>
          </a:p>
          <a:p>
            <a:pPr eaLnBrk="1" hangingPunct="1"/>
            <a:endParaRPr lang="en-GB" baseline="0" dirty="0" smtClean="0"/>
          </a:p>
          <a:p>
            <a:pPr eaLnBrk="1" hangingPunct="1"/>
            <a:endParaRPr lang="en-GB" baseline="0" dirty="0" smtClean="0"/>
          </a:p>
          <a:p>
            <a:pPr eaLnBrk="1" hangingPunct="1"/>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67B29892-9ECC-4F99-AC99-A7042FA9A036}" type="slidenum">
              <a:rPr lang="en-GB" smtClean="0"/>
              <a:pPr>
                <a:defRPr/>
              </a:pPr>
              <a:t>26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dirty="0" err="1" smtClean="0"/>
              <a:t>Console.ReadLine</a:t>
            </a:r>
            <a:r>
              <a:rPr lang="en-GB" dirty="0" smtClean="0"/>
              <a:t>()</a:t>
            </a:r>
            <a:r>
              <a:rPr lang="en-GB" baseline="0" dirty="0" smtClean="0"/>
              <a:t> is a method to get some text that a user has typed in. The ‘()’ indicates this is a method. You will learn more about methods and how to write your own as your course progresses.</a:t>
            </a:r>
          </a:p>
          <a:p>
            <a:pPr eaLnBrk="1" hangingPunct="1"/>
            <a:endParaRPr lang="en-GB" baseline="0" dirty="0" smtClean="0"/>
          </a:p>
          <a:p>
            <a:pPr eaLnBrk="1" hangingPunct="1"/>
            <a:r>
              <a:rPr lang="en-GB" baseline="0" dirty="0" smtClean="0"/>
              <a:t>‘=‘ this is an assignment operator. When a computer sees this it finds out a value from the right hand side and assigns this value to the variable on the left. The value could be the result of a calculation but in this case it is whatever a user types in via a keyboard.</a:t>
            </a:r>
            <a:endParaRPr lang="en-US" dirty="0"/>
          </a:p>
        </p:txBody>
      </p:sp>
      <p:sp>
        <p:nvSpPr>
          <p:cNvPr id="4" name="Slide Number Placeholder 3"/>
          <p:cNvSpPr>
            <a:spLocks noGrp="1"/>
          </p:cNvSpPr>
          <p:nvPr>
            <p:ph type="sldNum" sz="quarter" idx="10"/>
          </p:nvPr>
        </p:nvSpPr>
        <p:spPr/>
        <p:txBody>
          <a:bodyPr/>
          <a:lstStyle/>
          <a:p>
            <a:pPr>
              <a:defRPr/>
            </a:pPr>
            <a:fld id="{67B29892-9ECC-4F99-AC99-A7042FA9A036}" type="slidenum">
              <a:rPr lang="en-GB" smtClean="0"/>
              <a:pPr>
                <a:defRPr/>
              </a:pPr>
              <a:t>28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57346" name="Notes Placeholder 2"/>
          <p:cNvSpPr>
            <a:spLocks noGrp="1"/>
          </p:cNvSpPr>
          <p:nvPr>
            <p:ph type="body" idx="1"/>
          </p:nvPr>
        </p:nvSpPr>
        <p:spPr>
          <a:noFill/>
          <a:ln/>
        </p:spPr>
        <p:txBody>
          <a:bodyPr/>
          <a:lstStyle/>
          <a:p>
            <a:pPr eaLnBrk="1" hangingPunct="1"/>
            <a:r>
              <a:rPr lang="en-GB" dirty="0" err="1" smtClean="0"/>
              <a:t>Console.ReadLine</a:t>
            </a:r>
            <a:r>
              <a:rPr lang="en-GB" dirty="0" smtClean="0"/>
              <a:t>()</a:t>
            </a:r>
            <a:r>
              <a:rPr lang="en-GB" baseline="0" dirty="0" smtClean="0"/>
              <a:t> is a method to get some text that a user has typed in. The ‘()’ indicates this is a method. You will learn more about methods and how to write your own as your course progresses.</a:t>
            </a:r>
          </a:p>
          <a:p>
            <a:pPr eaLnBrk="1" hangingPunct="1"/>
            <a:endParaRPr lang="en-GB" baseline="0" dirty="0" smtClean="0"/>
          </a:p>
          <a:p>
            <a:pPr eaLnBrk="1" hangingPunct="1"/>
            <a:r>
              <a:rPr lang="en-GB" baseline="0" dirty="0" smtClean="0"/>
              <a:t>‘=‘ this is an assignment operator. When a computer sees this it finds out a value from the right hand side and assigns this value to the variable on the left. The value could be the result of a calculation but in this case it is whatever a user types in via a keyboard.</a:t>
            </a:r>
            <a:endParaRPr lang="en-GB" dirty="0" smtClean="0"/>
          </a:p>
        </p:txBody>
      </p:sp>
      <p:sp>
        <p:nvSpPr>
          <p:cNvPr id="57347" name="Slide Number Placeholder 3"/>
          <p:cNvSpPr>
            <a:spLocks noGrp="1"/>
          </p:cNvSpPr>
          <p:nvPr>
            <p:ph type="sldNum" sz="quarter" idx="5"/>
          </p:nvPr>
        </p:nvSpPr>
        <p:spPr>
          <a:noFill/>
        </p:spPr>
        <p:txBody>
          <a:bodyPr/>
          <a:lstStyle/>
          <a:p>
            <a:fld id="{D0B84591-9C79-46AE-8497-4CE24D2440BD}" type="slidenum">
              <a:rPr lang="en-GB" smtClean="0"/>
              <a:pPr/>
              <a:t>29</a:t>
            </a:fld>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dirty="0" smtClean="0"/>
              <a:t>When you look at the computer code in Visual</a:t>
            </a:r>
            <a:r>
              <a:rPr lang="en-GB" baseline="0" dirty="0" smtClean="0"/>
              <a:t> studio some of it will look complex (and potentially scary) but eventually as you grow to understand it more and more of it will make sense. </a:t>
            </a:r>
          </a:p>
          <a:p>
            <a:pPr eaLnBrk="1" hangingPunct="1"/>
            <a:endParaRPr lang="en-GB" baseline="0" dirty="0" smtClean="0"/>
          </a:p>
          <a:p>
            <a:pPr eaLnBrk="1" hangingPunct="1"/>
            <a:r>
              <a:rPr lang="en-GB" baseline="0" dirty="0" smtClean="0"/>
              <a:t>For now… ignore the strange bits and just focus on the those parts you are learning about.</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67B29892-9ECC-4F99-AC99-A7042FA9A036}" type="slidenum">
              <a:rPr lang="en-GB" smtClean="0"/>
              <a:pPr>
                <a:defRPr/>
              </a:pPr>
              <a:t>30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a:ln/>
        </p:spPr>
      </p:sp>
      <p:sp>
        <p:nvSpPr>
          <p:cNvPr id="61442" name="Notes Placeholder 2"/>
          <p:cNvSpPr>
            <a:spLocks noGrp="1"/>
          </p:cNvSpPr>
          <p:nvPr>
            <p:ph type="body" idx="1"/>
          </p:nvPr>
        </p:nvSpPr>
        <p:spPr>
          <a:noFill/>
          <a:ln/>
        </p:spPr>
        <p:txBody>
          <a:bodyPr/>
          <a:lstStyle/>
          <a:p>
            <a:pPr eaLnBrk="1" hangingPunct="1"/>
            <a:r>
              <a:rPr lang="en-GB" dirty="0" smtClean="0"/>
              <a:t>Much of this may seem very strange</a:t>
            </a:r>
            <a:r>
              <a:rPr lang="en-GB" baseline="0" dirty="0" smtClean="0"/>
              <a:t> (and some of this a little scary) but with practice it will all become easy.</a:t>
            </a:r>
          </a:p>
          <a:p>
            <a:pPr eaLnBrk="1" hangingPunct="1"/>
            <a:endParaRPr lang="en-GB" baseline="0" dirty="0" smtClean="0"/>
          </a:p>
          <a:p>
            <a:pPr eaLnBrk="1" hangingPunct="1"/>
            <a:r>
              <a:rPr lang="en-GB" baseline="0" dirty="0" smtClean="0"/>
              <a:t>Just like the first time you drove a car… Learning to start / stop and steer was enough. Roundabouts and motorways would seem scary at the start but after a while manoeuvring around a roundabout can be done with very little thought at all.</a:t>
            </a:r>
          </a:p>
          <a:p>
            <a:pPr eaLnBrk="1" hangingPunct="1"/>
            <a:endParaRPr lang="en-GB" dirty="0" smtClean="0"/>
          </a:p>
        </p:txBody>
      </p:sp>
      <p:sp>
        <p:nvSpPr>
          <p:cNvPr id="61443" name="Slide Number Placeholder 3"/>
          <p:cNvSpPr>
            <a:spLocks noGrp="1"/>
          </p:cNvSpPr>
          <p:nvPr>
            <p:ph type="sldNum" sz="quarter" idx="5"/>
          </p:nvPr>
        </p:nvSpPr>
        <p:spPr>
          <a:noFill/>
        </p:spPr>
        <p:txBody>
          <a:bodyPr/>
          <a:lstStyle/>
          <a:p>
            <a:fld id="{8FC9C2A1-ACEF-484E-A478-B9750A63F87D}" type="slidenum">
              <a:rPr lang="en-GB" smtClean="0"/>
              <a:pPr/>
              <a:t>31</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B29892-9ECC-4F99-AC99-A7042FA9A036}"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B29892-9ECC-4F99-AC99-A7042FA9A036}"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r>
              <a:rPr lang="en-GB" dirty="0" smtClean="0"/>
              <a:t>If you have used a computer then you have used a computer program.</a:t>
            </a:r>
          </a:p>
          <a:p>
            <a:pPr eaLnBrk="1" hangingPunct="1"/>
            <a:endParaRPr lang="en-GB" dirty="0" smtClean="0"/>
          </a:p>
          <a:p>
            <a:pPr eaLnBrk="1" hangingPunct="1"/>
            <a:r>
              <a:rPr lang="en-GB" dirty="0" smtClean="0"/>
              <a:t>A word processor such as Microsoft Word is a computer program… so are computer games (even if they run on a games console).</a:t>
            </a:r>
          </a:p>
          <a:p>
            <a:pPr eaLnBrk="1" hangingPunct="1"/>
            <a:endParaRPr lang="en-GB" dirty="0" smtClean="0"/>
          </a:p>
          <a:p>
            <a:pPr eaLnBrk="1" hangingPunct="1"/>
            <a:r>
              <a:rPr lang="en-GB" dirty="0" smtClean="0"/>
              <a:t>Computers without programs could not be used for anything.</a:t>
            </a:r>
          </a:p>
          <a:p>
            <a:pPr eaLnBrk="1" hangingPunct="1"/>
            <a:endParaRPr lang="en-GB" dirty="0" smtClean="0"/>
          </a:p>
          <a:p>
            <a:pPr eaLnBrk="1" hangingPunct="1"/>
            <a:r>
              <a:rPr lang="en-GB" dirty="0" smtClean="0"/>
              <a:t>Computers can be used to solve many interesting problems, e.g. diagnose diseases, control a</a:t>
            </a:r>
            <a:r>
              <a:rPr lang="en-GB" baseline="0" dirty="0" smtClean="0"/>
              <a:t> life support system in an intensive care unit at a hospital, </a:t>
            </a:r>
            <a:r>
              <a:rPr lang="en-GB" dirty="0" smtClean="0"/>
              <a:t>predict trends in the stock market, manage an online shopping site (such as </a:t>
            </a:r>
            <a:r>
              <a:rPr lang="en-GB" dirty="0" err="1" smtClean="0"/>
              <a:t>amazon</a:t>
            </a:r>
            <a:r>
              <a:rPr lang="en-GB" dirty="0" smtClean="0"/>
              <a:t> or </a:t>
            </a:r>
            <a:r>
              <a:rPr lang="en-GB" dirty="0" err="1" smtClean="0"/>
              <a:t>ebay</a:t>
            </a:r>
            <a:r>
              <a:rPr lang="en-GB" dirty="0" smtClean="0"/>
              <a:t>), control a robot and even design space station. The only limit is our imagination and our ability to write</a:t>
            </a:r>
            <a:r>
              <a:rPr lang="en-GB" baseline="0" dirty="0" smtClean="0"/>
              <a:t> computer </a:t>
            </a:r>
            <a:r>
              <a:rPr lang="en-GB" dirty="0" smtClean="0"/>
              <a:t>programs.</a:t>
            </a:r>
          </a:p>
          <a:p>
            <a:pPr eaLnBrk="1" hangingPunct="1"/>
            <a:endParaRPr lang="en-GB" dirty="0" smtClean="0"/>
          </a:p>
          <a:p>
            <a:pPr eaLnBrk="1" hangingPunct="1"/>
            <a:endParaRPr lang="en-GB" dirty="0" smtClean="0"/>
          </a:p>
        </p:txBody>
      </p:sp>
      <p:sp>
        <p:nvSpPr>
          <p:cNvPr id="20483" name="Slide Number Placeholder 3"/>
          <p:cNvSpPr>
            <a:spLocks noGrp="1"/>
          </p:cNvSpPr>
          <p:nvPr>
            <p:ph type="sldNum" sz="quarter" idx="5"/>
          </p:nvPr>
        </p:nvSpPr>
        <p:spPr>
          <a:noFill/>
        </p:spPr>
        <p:txBody>
          <a:bodyPr/>
          <a:lstStyle/>
          <a:p>
            <a:fld id="{0D559F8F-CB46-41AE-B147-C1FE753152B8}" type="slidenum">
              <a:rPr lang="en-GB" smtClean="0"/>
              <a:pPr/>
              <a:t>15</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GB" dirty="0" smtClean="0"/>
              <a:t>Before we can write a computer program we need to know how to solve a problem i.e. to write an algorithm.</a:t>
            </a:r>
          </a:p>
        </p:txBody>
      </p:sp>
      <p:sp>
        <p:nvSpPr>
          <p:cNvPr id="22531" name="Slide Number Placeholder 3"/>
          <p:cNvSpPr>
            <a:spLocks noGrp="1"/>
          </p:cNvSpPr>
          <p:nvPr>
            <p:ph type="sldNum" sz="quarter" idx="5"/>
          </p:nvPr>
        </p:nvSpPr>
        <p:spPr>
          <a:noFill/>
        </p:spPr>
        <p:txBody>
          <a:bodyPr/>
          <a:lstStyle/>
          <a:p>
            <a:fld id="{D65257D4-F6F5-4CE7-9757-BCBB939C5084}" type="slidenum">
              <a:rPr lang="en-GB" smtClean="0"/>
              <a:pPr/>
              <a:t>16</a:t>
            </a:fld>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endParaRPr lang="en-GB" smtClean="0"/>
          </a:p>
        </p:txBody>
      </p:sp>
      <p:sp>
        <p:nvSpPr>
          <p:cNvPr id="24579" name="Slide Number Placeholder 3"/>
          <p:cNvSpPr>
            <a:spLocks noGrp="1"/>
          </p:cNvSpPr>
          <p:nvPr>
            <p:ph type="sldNum" sz="quarter" idx="5"/>
          </p:nvPr>
        </p:nvSpPr>
        <p:spPr>
          <a:noFill/>
        </p:spPr>
        <p:txBody>
          <a:bodyPr/>
          <a:lstStyle/>
          <a:p>
            <a:fld id="{12BA86B1-DD42-44EF-819F-1CA1D4C18F6F}" type="slidenum">
              <a:rPr lang="en-GB" smtClean="0"/>
              <a:pPr/>
              <a:t>17</a:t>
            </a:fld>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endParaRPr lang="en-GB" smtClean="0"/>
          </a:p>
        </p:txBody>
      </p:sp>
      <p:sp>
        <p:nvSpPr>
          <p:cNvPr id="34819" name="Slide Number Placeholder 3"/>
          <p:cNvSpPr>
            <a:spLocks noGrp="1"/>
          </p:cNvSpPr>
          <p:nvPr>
            <p:ph type="sldNum" sz="quarter" idx="5"/>
          </p:nvPr>
        </p:nvSpPr>
        <p:spPr>
          <a:noFill/>
        </p:spPr>
        <p:txBody>
          <a:bodyPr/>
          <a:lstStyle/>
          <a:p>
            <a:fld id="{9582031E-2C67-4AC4-A5AF-0033EABA1D0C}" type="slidenum">
              <a:rPr lang="en-GB" smtClean="0"/>
              <a:pPr/>
              <a:t>18</a:t>
            </a:fld>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pPr eaLnBrk="1" hangingPunct="1"/>
            <a:r>
              <a:rPr lang="en-GB" dirty="0" smtClean="0"/>
              <a:t>Detailed algorithms don’t just appear … we first create a draft algorithm and then we refine this adding detail as we go along.</a:t>
            </a:r>
          </a:p>
        </p:txBody>
      </p:sp>
      <p:sp>
        <p:nvSpPr>
          <p:cNvPr id="28675" name="Slide Number Placeholder 3"/>
          <p:cNvSpPr>
            <a:spLocks noGrp="1"/>
          </p:cNvSpPr>
          <p:nvPr>
            <p:ph type="sldNum" sz="quarter" idx="5"/>
          </p:nvPr>
        </p:nvSpPr>
        <p:spPr>
          <a:noFill/>
        </p:spPr>
        <p:txBody>
          <a:bodyPr/>
          <a:lstStyle/>
          <a:p>
            <a:fld id="{EC4E6563-2C9F-4A0F-98E6-1B7DD814FC24}" type="slidenum">
              <a:rPr lang="en-GB" smtClean="0"/>
              <a:pPr/>
              <a:t>19</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C37DFA48-7EA3-4384-B6F5-DED93EEB6941}" type="datetime1">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dirty="0" smtClean="0"/>
              <a:t>CET101 Programming ~ Session 1</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4BD562CF-A56B-4055-A3A7-BE27C22F948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049D500-347E-48F4-B4D3-A99E1E21030F}" type="datetime1">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653BD8D1-91E9-47C1-88C8-4451E8710BE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3583D49-9ED4-4D8F-AE4F-C4C222DD886A}" type="datetime1">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E1B5A914-3E11-4CAF-88FD-1C40B1E4387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B5AD682-30DC-4276-8E8E-1524CFD0F8D3}" type="datetime1">
              <a:rPr lang="en-US"/>
              <a:pPr>
                <a:defRPr/>
              </a:pPr>
              <a:t>10/7/2013</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GB" dirty="0" smtClean="0"/>
              <a:t>CET101 Programming ~ Session 1</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8802EEBC-AE69-473D-8088-44ECA446497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87623F5-D1FC-4C14-8012-1FD23EBD73DB}" type="datetime1">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F4D10822-A7FA-4675-8397-439ECBCDA21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668FBF8-7EBC-4F78-95E0-579655D7D3AC}" type="datetime1">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9566207C-5DA6-410B-977F-103DF307FB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A62E10A-8739-49CB-B1BE-B3306E1B4C01}" type="datetime1">
              <a:rPr lang="en-US"/>
              <a:pPr>
                <a:defRPr/>
              </a:pPr>
              <a:t>10/7/2013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9" name="Slide Number Placeholder 5"/>
          <p:cNvSpPr>
            <a:spLocks noGrp="1"/>
          </p:cNvSpPr>
          <p:nvPr>
            <p:ph type="sldNum" sz="quarter" idx="12"/>
          </p:nvPr>
        </p:nvSpPr>
        <p:spPr/>
        <p:txBody>
          <a:bodyPr/>
          <a:lstStyle>
            <a:lvl1pPr>
              <a:defRPr/>
            </a:lvl1pPr>
          </a:lstStyle>
          <a:p>
            <a:pPr>
              <a:defRPr/>
            </a:pPr>
            <a:fld id="{B339F5C4-2110-4751-AB06-DCB2AD56BF4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66C7F20-1A51-427F-9FF6-66913A2AEE0F}" type="datetime1">
              <a:rPr lang="en-US"/>
              <a:pPr>
                <a:defRPr/>
              </a:pPr>
              <a:t>10/7/2013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5" name="Slide Number Placeholder 5"/>
          <p:cNvSpPr>
            <a:spLocks noGrp="1"/>
          </p:cNvSpPr>
          <p:nvPr>
            <p:ph type="sldNum" sz="quarter" idx="12"/>
          </p:nvPr>
        </p:nvSpPr>
        <p:spPr/>
        <p:txBody>
          <a:bodyPr/>
          <a:lstStyle>
            <a:lvl1pPr>
              <a:defRPr/>
            </a:lvl1pPr>
          </a:lstStyle>
          <a:p>
            <a:pPr>
              <a:defRPr/>
            </a:pPr>
            <a:fld id="{6BBE2256-71C6-4610-9CD7-0927ECDC5AA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AA34BD0-0798-481A-ACDE-27C891FF12BD}" type="datetime1">
              <a:rPr lang="en-US"/>
              <a:pPr>
                <a:defRPr/>
              </a:pPr>
              <a:t>10/7/2013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4" name="Slide Number Placeholder 5"/>
          <p:cNvSpPr>
            <a:spLocks noGrp="1"/>
          </p:cNvSpPr>
          <p:nvPr>
            <p:ph type="sldNum" sz="quarter" idx="12"/>
          </p:nvPr>
        </p:nvSpPr>
        <p:spPr/>
        <p:txBody>
          <a:bodyPr/>
          <a:lstStyle>
            <a:lvl1pPr>
              <a:defRPr/>
            </a:lvl1pPr>
          </a:lstStyle>
          <a:p>
            <a:pPr>
              <a:defRPr/>
            </a:pPr>
            <a:fld id="{80058D04-CA33-4AD4-B1A6-DD9F1796990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0ADA20B-7A53-48F7-AD1C-8A1220184098}" type="datetime1">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181918EB-8832-4112-81A1-0F3681C6819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AF4C6EB-7221-4225-806C-EA7144B9E6E5}" type="datetime1">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64D09153-A030-4007-9E98-2F5A0C808B2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B659D17-D26D-4C47-8541-C08ADE427F7C}" type="datetime1">
              <a:rPr lang="en-US"/>
              <a:pPr>
                <a:defRPr/>
              </a:pPr>
              <a:t>10/7/2013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dirty="0" smtClean="0">
                <a:solidFill>
                  <a:srgbClr val="898989"/>
                </a:solidFill>
                <a:latin typeface="Calibri" pitchFamily="34" charset="0"/>
              </a:defRPr>
            </a:lvl1pPr>
          </a:lstStyle>
          <a:p>
            <a:pPr>
              <a:defRPr/>
            </a:pPr>
            <a:r>
              <a:rPr lang="en-GB"/>
              <a:t>CET101 Programming ~ Session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0D03845-A4CA-400C-93C3-6B9E5FEDCA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engagebrain.co.uk/shop/en/GB/storefront/emea;CMGTJSESSIONID=wRppQyFBBzWpDn0G3HTJ7fdvjX47YpcdJxlSpL4TPcLH4QZgP5n3!1081216812?cmd=catProductDetail&amp;entryPoint=storefront&amp;ISBN=9781111529758&amp;messageType=catProductDetail"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C08C2B9A-09E2-46AF-98B8-FD3C9195583C}" type="slidenum">
              <a:rPr lang="en-US"/>
              <a:pPr>
                <a:defRPr/>
              </a:pPr>
              <a:t>1</a:t>
            </a:fld>
            <a:endParaRPr lang="en-US" dirty="0"/>
          </a:p>
        </p:txBody>
      </p:sp>
      <p:sp>
        <p:nvSpPr>
          <p:cNvPr id="15362" name="Title 1"/>
          <p:cNvSpPr>
            <a:spLocks noGrp="1"/>
          </p:cNvSpPr>
          <p:nvPr>
            <p:ph type="ctrTitle"/>
          </p:nvPr>
        </p:nvSpPr>
        <p:spPr>
          <a:xfrm>
            <a:off x="684213" y="1484313"/>
            <a:ext cx="7773987" cy="2116137"/>
          </a:xfrm>
        </p:spPr>
        <p:txBody>
          <a:bodyPr/>
          <a:lstStyle/>
          <a:p>
            <a:pPr eaLnBrk="1" hangingPunct="1"/>
            <a:r>
              <a:rPr lang="en-GB" sz="3900" b="1" dirty="0" smtClean="0"/>
              <a:t>FUNDAMENTALS OF COMPUTING</a:t>
            </a:r>
            <a:r>
              <a:rPr lang="en-GB" sz="4500" b="1" dirty="0" smtClean="0"/>
              <a:t/>
            </a:r>
            <a:br>
              <a:rPr lang="en-GB" sz="4500" b="1" dirty="0" smtClean="0"/>
            </a:br>
            <a:r>
              <a:rPr lang="en-GB" sz="3200" b="1" dirty="0" smtClean="0"/>
              <a:t>INTRODUCTION TO PROGRAMMING</a:t>
            </a:r>
            <a:endParaRPr lang="en-US" sz="3200" dirty="0" smtClean="0"/>
          </a:p>
        </p:txBody>
      </p:sp>
      <p:sp>
        <p:nvSpPr>
          <p:cNvPr id="15363" name="Subtitle 2"/>
          <p:cNvSpPr>
            <a:spLocks noGrp="1"/>
          </p:cNvSpPr>
          <p:nvPr>
            <p:ph type="subTitle" idx="1"/>
          </p:nvPr>
        </p:nvSpPr>
        <p:spPr>
          <a:xfrm>
            <a:off x="1403350" y="3860800"/>
            <a:ext cx="6400800" cy="1752600"/>
          </a:xfrm>
        </p:spPr>
        <p:txBody>
          <a:bodyPr/>
          <a:lstStyle/>
          <a:p>
            <a:pPr eaLnBrk="1" hangingPunct="1"/>
            <a:r>
              <a:rPr lang="en-GB" dirty="0" smtClean="0">
                <a:solidFill>
                  <a:schemeClr val="tx1"/>
                </a:solidFill>
              </a:rPr>
              <a:t>Session 1</a:t>
            </a:r>
          </a:p>
          <a:p>
            <a:pPr eaLnBrk="1" hangingPunct="1"/>
            <a:r>
              <a:rPr lang="en-GB" dirty="0" smtClean="0">
                <a:solidFill>
                  <a:schemeClr val="tx1"/>
                </a:solidFill>
              </a:rPr>
              <a:t>Introduction to the Programming Strand and C#</a:t>
            </a:r>
          </a:p>
          <a:p>
            <a:pPr eaLnBrk="1" hangingPunct="1"/>
            <a:endParaRPr lang="en-US" dirty="0" smtClean="0">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 logbook milestones</a:t>
            </a:r>
            <a:endParaRPr lang="en-US" dirty="0"/>
          </a:p>
        </p:txBody>
      </p:sp>
      <p:sp>
        <p:nvSpPr>
          <p:cNvPr id="3" name="Content Placeholder 2"/>
          <p:cNvSpPr>
            <a:spLocks noGrp="1"/>
          </p:cNvSpPr>
          <p:nvPr>
            <p:ph idx="1"/>
          </p:nvPr>
        </p:nvSpPr>
        <p:spPr>
          <a:xfrm>
            <a:off x="457200" y="1371600"/>
            <a:ext cx="8229600" cy="5105400"/>
          </a:xfrm>
        </p:spPr>
        <p:txBody>
          <a:bodyPr/>
          <a:lstStyle/>
          <a:p>
            <a:pPr marL="0" indent="0">
              <a:buNone/>
            </a:pPr>
            <a:r>
              <a:rPr lang="en-US" dirty="0" smtClean="0"/>
              <a:t>You should have your </a:t>
            </a:r>
            <a:r>
              <a:rPr lang="en-US" dirty="0" err="1" smtClean="0"/>
              <a:t>CET101</a:t>
            </a:r>
            <a:r>
              <a:rPr lang="en-US" dirty="0" smtClean="0"/>
              <a:t> portfolio log books signed after you have completed:</a:t>
            </a:r>
          </a:p>
          <a:p>
            <a:pPr marL="0" indent="0">
              <a:buNone/>
            </a:pPr>
            <a:endParaRPr lang="en-US" dirty="0" smtClean="0"/>
          </a:p>
          <a:p>
            <a:pPr marL="914400" lvl="1" indent="-514350">
              <a:buNone/>
            </a:pPr>
            <a:r>
              <a:rPr lang="en-US" b="1" dirty="0" smtClean="0"/>
              <a:t>Term 1				Term 2</a:t>
            </a:r>
          </a:p>
          <a:p>
            <a:pPr marL="914400" lvl="1" indent="-514350">
              <a:buNone/>
            </a:pPr>
            <a:r>
              <a:rPr lang="en-US" dirty="0" smtClean="0"/>
              <a:t>Chapter 3 			Chapter 11</a:t>
            </a:r>
          </a:p>
          <a:p>
            <a:pPr marL="914400" lvl="1" indent="-514350">
              <a:buNone/>
            </a:pPr>
            <a:r>
              <a:rPr lang="en-US" dirty="0" smtClean="0"/>
              <a:t>Chapter 5				Chapter 14</a:t>
            </a:r>
          </a:p>
          <a:p>
            <a:pPr marL="914400" lvl="1" indent="-514350">
              <a:buNone/>
            </a:pPr>
            <a:r>
              <a:rPr lang="en-US" dirty="0" smtClean="0"/>
              <a:t>Chapter 7				Chapter 16</a:t>
            </a:r>
          </a:p>
          <a:p>
            <a:pPr marL="914400" lvl="1" indent="-514350">
              <a:buNone/>
            </a:pPr>
            <a:r>
              <a:rPr lang="en-US" dirty="0" smtClean="0"/>
              <a:t>Chapter 9				Chapter 18</a:t>
            </a:r>
          </a:p>
          <a:p>
            <a:pPr marL="514350" indent="-514350">
              <a:buNone/>
            </a:pPr>
            <a:endParaRPr lang="en-US" sz="1600" dirty="0"/>
          </a:p>
        </p:txBody>
      </p:sp>
    </p:spTree>
    <p:extLst>
      <p:ext uri="{BB962C8B-B14F-4D97-AF65-F5344CB8AC3E}">
        <p14:creationId xmlns:p14="http://schemas.microsoft.com/office/powerpoint/2010/main" xmlns="" val="3995651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533400"/>
          <a:ext cx="8229600" cy="4511040"/>
        </p:xfrm>
        <a:graphic>
          <a:graphicData uri="http://schemas.openxmlformats.org/drawingml/2006/table">
            <a:tbl>
              <a:tblPr/>
              <a:tblGrid>
                <a:gridCol w="8229600"/>
              </a:tblGrid>
              <a:tr h="381000">
                <a:tc>
                  <a:txBody>
                    <a:bodyPr/>
                    <a:lstStyle/>
                    <a:p>
                      <a:pPr marL="0" marR="0">
                        <a:spcBef>
                          <a:spcPts val="0"/>
                        </a:spcBef>
                        <a:spcAft>
                          <a:spcPts val="0"/>
                        </a:spcAft>
                      </a:pPr>
                      <a:r>
                        <a:rPr lang="en-US" sz="1800" b="1" dirty="0">
                          <a:latin typeface="Calibri"/>
                          <a:ea typeface="Calibri"/>
                          <a:cs typeface="Times New Roman"/>
                        </a:rPr>
                        <a:t>Evaluation</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4012164">
                <a:tc>
                  <a:txBody>
                    <a:bodyPr/>
                    <a:lstStyle/>
                    <a:p>
                      <a:pPr marL="0" marR="0">
                        <a:spcBef>
                          <a:spcPts val="0"/>
                        </a:spcBef>
                        <a:spcAft>
                          <a:spcPts val="0"/>
                        </a:spcAft>
                      </a:pPr>
                      <a:endParaRPr lang="en-US" sz="1100" dirty="0">
                        <a:latin typeface="Calibri"/>
                        <a:ea typeface="Calibri"/>
                        <a:cs typeface="Times New Roman"/>
                      </a:endParaRPr>
                    </a:p>
                    <a:p>
                      <a:pPr marL="0" marR="0">
                        <a:spcBef>
                          <a:spcPts val="0"/>
                        </a:spcBef>
                        <a:spcAft>
                          <a:spcPts val="0"/>
                        </a:spcAft>
                      </a:pPr>
                      <a:r>
                        <a:rPr lang="en-US" sz="1400" i="1" dirty="0">
                          <a:latin typeface="Calibri"/>
                          <a:ea typeface="Calibri"/>
                          <a:cs typeface="Times New Roman"/>
                        </a:rPr>
                        <a:t>What did you learn while completing these chapters</a:t>
                      </a:r>
                      <a:r>
                        <a:rPr lang="en-US" sz="1400" i="1" dirty="0" smtClean="0">
                          <a:latin typeface="Calibri"/>
                          <a:ea typeface="Calibri"/>
                          <a:cs typeface="Times New Roman"/>
                        </a:rPr>
                        <a:t>?</a:t>
                      </a:r>
                    </a:p>
                    <a:p>
                      <a:pPr marL="0" marR="0">
                        <a:spcBef>
                          <a:spcPts val="0"/>
                        </a:spcBef>
                        <a:spcAft>
                          <a:spcPts val="0"/>
                        </a:spcAft>
                      </a:pPr>
                      <a:endParaRPr lang="en-US" sz="1400" i="1" dirty="0" smtClean="0">
                        <a:latin typeface="Calibri"/>
                        <a:ea typeface="Calibri"/>
                        <a:cs typeface="Times New Roman"/>
                      </a:endParaRPr>
                    </a:p>
                    <a:p>
                      <a:pPr marL="0" marR="0">
                        <a:spcBef>
                          <a:spcPts val="0"/>
                        </a:spcBef>
                        <a:spcAft>
                          <a:spcPts val="0"/>
                        </a:spcAft>
                      </a:pPr>
                      <a:endParaRPr lang="en-US" sz="1400" dirty="0" smtClean="0">
                        <a:latin typeface="Calibri"/>
                        <a:ea typeface="Calibri"/>
                        <a:cs typeface="Times New Roman"/>
                      </a:endParaRPr>
                    </a:p>
                    <a:p>
                      <a:pPr marL="0" marR="0">
                        <a:spcBef>
                          <a:spcPts val="0"/>
                        </a:spcBef>
                        <a:spcAft>
                          <a:spcPts val="0"/>
                        </a:spcAft>
                      </a:pPr>
                      <a:endParaRPr lang="en-US" sz="1400" dirty="0">
                        <a:latin typeface="Calibri"/>
                        <a:ea typeface="Calibri"/>
                        <a:cs typeface="Times New Roman"/>
                      </a:endParaRPr>
                    </a:p>
                    <a:p>
                      <a:pPr marL="0" marR="0">
                        <a:spcBef>
                          <a:spcPts val="0"/>
                        </a:spcBef>
                        <a:spcAft>
                          <a:spcPts val="0"/>
                        </a:spcAft>
                      </a:pPr>
                      <a:r>
                        <a:rPr lang="en-US" sz="1400" i="1" dirty="0">
                          <a:latin typeface="Calibri"/>
                          <a:ea typeface="Calibri"/>
                          <a:cs typeface="Times New Roman"/>
                        </a:rPr>
                        <a:t>Which parts do you think you understand well</a:t>
                      </a:r>
                      <a:r>
                        <a:rPr lang="en-US" sz="1400" i="1" dirty="0" smtClean="0">
                          <a:latin typeface="Calibri"/>
                          <a:ea typeface="Calibri"/>
                          <a:cs typeface="Times New Roman"/>
                        </a:rPr>
                        <a:t>?</a:t>
                      </a:r>
                    </a:p>
                    <a:p>
                      <a:pPr marL="0" marR="0">
                        <a:spcBef>
                          <a:spcPts val="0"/>
                        </a:spcBef>
                        <a:spcAft>
                          <a:spcPts val="0"/>
                        </a:spcAft>
                      </a:pPr>
                      <a:endParaRPr lang="en-US" sz="1400" i="1" dirty="0" smtClean="0">
                        <a:latin typeface="Calibri"/>
                        <a:ea typeface="Calibri"/>
                        <a:cs typeface="Times New Roman"/>
                      </a:endParaRPr>
                    </a:p>
                    <a:p>
                      <a:pPr marL="0" marR="0">
                        <a:spcBef>
                          <a:spcPts val="0"/>
                        </a:spcBef>
                        <a:spcAft>
                          <a:spcPts val="0"/>
                        </a:spcAft>
                      </a:pPr>
                      <a:endParaRPr lang="en-US" sz="1400" dirty="0" smtClean="0">
                        <a:latin typeface="Calibri"/>
                        <a:ea typeface="Calibri"/>
                        <a:cs typeface="Times New Roman"/>
                      </a:endParaRPr>
                    </a:p>
                    <a:p>
                      <a:pPr marL="0" marR="0">
                        <a:spcBef>
                          <a:spcPts val="0"/>
                        </a:spcBef>
                        <a:spcAft>
                          <a:spcPts val="0"/>
                        </a:spcAft>
                      </a:pPr>
                      <a:endParaRPr lang="en-US" sz="1400" dirty="0">
                        <a:latin typeface="Calibri"/>
                        <a:ea typeface="Calibri"/>
                        <a:cs typeface="Times New Roman"/>
                      </a:endParaRPr>
                    </a:p>
                    <a:p>
                      <a:pPr marL="0" marR="0">
                        <a:spcBef>
                          <a:spcPts val="0"/>
                        </a:spcBef>
                        <a:spcAft>
                          <a:spcPts val="0"/>
                        </a:spcAft>
                      </a:pPr>
                      <a:r>
                        <a:rPr lang="en-US" sz="1400" i="1" dirty="0">
                          <a:latin typeface="Calibri"/>
                          <a:ea typeface="Calibri"/>
                          <a:cs typeface="Times New Roman"/>
                        </a:rPr>
                        <a:t>Which parts do you think you don’t yet fully understand, especially regarding any exercises you have not yet completed</a:t>
                      </a:r>
                      <a:r>
                        <a:rPr lang="en-US" sz="1400" i="1" dirty="0" smtClean="0">
                          <a:latin typeface="Calibri"/>
                          <a:ea typeface="Calibri"/>
                          <a:cs typeface="Times New Roman"/>
                        </a:rPr>
                        <a:t>?</a:t>
                      </a:r>
                    </a:p>
                    <a:p>
                      <a:pPr marL="0" marR="0">
                        <a:spcBef>
                          <a:spcPts val="0"/>
                        </a:spcBef>
                        <a:spcAft>
                          <a:spcPts val="0"/>
                        </a:spcAft>
                      </a:pPr>
                      <a:endParaRPr lang="en-US" sz="1400" i="1" dirty="0" smtClean="0">
                        <a:latin typeface="Calibri"/>
                        <a:ea typeface="Calibri"/>
                        <a:cs typeface="Times New Roman"/>
                      </a:endParaRPr>
                    </a:p>
                    <a:p>
                      <a:pPr marL="0" marR="0">
                        <a:spcBef>
                          <a:spcPts val="0"/>
                        </a:spcBef>
                        <a:spcAft>
                          <a:spcPts val="0"/>
                        </a:spcAft>
                      </a:pPr>
                      <a:endParaRPr lang="en-US" sz="1400" dirty="0" smtClean="0">
                        <a:latin typeface="Calibri"/>
                        <a:ea typeface="Calibri"/>
                        <a:cs typeface="Times New Roman"/>
                      </a:endParaRPr>
                    </a:p>
                    <a:p>
                      <a:pPr marL="0" marR="0">
                        <a:spcBef>
                          <a:spcPts val="0"/>
                        </a:spcBef>
                        <a:spcAft>
                          <a:spcPts val="0"/>
                        </a:spcAft>
                      </a:pPr>
                      <a:endParaRPr lang="en-US" sz="1400" dirty="0">
                        <a:latin typeface="Calibri"/>
                        <a:ea typeface="Calibri"/>
                        <a:cs typeface="Times New Roman"/>
                      </a:endParaRPr>
                    </a:p>
                    <a:p>
                      <a:pPr marL="0" marR="0">
                        <a:spcBef>
                          <a:spcPts val="0"/>
                        </a:spcBef>
                        <a:spcAft>
                          <a:spcPts val="0"/>
                        </a:spcAft>
                      </a:pPr>
                      <a:r>
                        <a:rPr lang="en-US" sz="1400" i="1" dirty="0">
                          <a:latin typeface="Calibri"/>
                          <a:ea typeface="Calibri"/>
                          <a:cs typeface="Times New Roman"/>
                        </a:rPr>
                        <a:t>What will you do to improve your understanding and complete the exercises in these chapters</a:t>
                      </a:r>
                      <a:r>
                        <a:rPr lang="en-US" sz="1400" i="1" dirty="0" smtClean="0">
                          <a:latin typeface="Calibri"/>
                          <a:ea typeface="Calibri"/>
                          <a:cs typeface="Times New Roman"/>
                        </a:rPr>
                        <a:t>?</a:t>
                      </a:r>
                    </a:p>
                    <a:p>
                      <a:pPr marL="0" marR="0">
                        <a:spcBef>
                          <a:spcPts val="0"/>
                        </a:spcBef>
                        <a:spcAft>
                          <a:spcPts val="0"/>
                        </a:spcAft>
                      </a:pPr>
                      <a:endParaRPr lang="en-US" sz="1400" i="1" dirty="0" smtClean="0">
                        <a:latin typeface="Calibri"/>
                        <a:ea typeface="Calibri"/>
                        <a:cs typeface="Times New Roman"/>
                      </a:endParaRPr>
                    </a:p>
                    <a:p>
                      <a:pPr marL="0" marR="0">
                        <a:spcBef>
                          <a:spcPts val="0"/>
                        </a:spcBef>
                        <a:spcAft>
                          <a:spcPts val="0"/>
                        </a:spcAft>
                      </a:pPr>
                      <a:endParaRPr lang="en-US" sz="1400" i="1" dirty="0" smtClean="0">
                        <a:latin typeface="Calibri"/>
                        <a:ea typeface="Calibri"/>
                        <a:cs typeface="Times New Roman"/>
                      </a:endParaRPr>
                    </a:p>
                    <a:p>
                      <a:pPr marL="0" marR="0">
                        <a:spcBef>
                          <a:spcPts val="0"/>
                        </a:spcBef>
                        <a:spcAft>
                          <a:spcPts val="0"/>
                        </a:spcAft>
                      </a:pPr>
                      <a:endParaRPr lang="en-US" sz="1400" dirty="0">
                        <a:latin typeface="Calibri"/>
                        <a:ea typeface="Calibri"/>
                        <a:cs typeface="Times New Roman"/>
                      </a:endParaRPr>
                    </a:p>
                    <a:p>
                      <a:pPr marL="0" marR="0">
                        <a:spcBef>
                          <a:spcPts val="0"/>
                        </a:spcBef>
                        <a:spcAft>
                          <a:spcPts val="0"/>
                        </a:spcAft>
                      </a:pPr>
                      <a:r>
                        <a:rPr lang="en-US" sz="1100" i="1" dirty="0">
                          <a:latin typeface="Calibri"/>
                          <a:ea typeface="Calibri"/>
                          <a:cs typeface="Times New Roman"/>
                        </a:rPr>
                        <a:t>Checklist (before having this page signed, tick all that apply)</a:t>
                      </a:r>
                      <a:endParaRPr lang="en-US" sz="1400" dirty="0">
                        <a:latin typeface="Calibri"/>
                        <a:ea typeface="Calibri"/>
                        <a:cs typeface="Times New Roman"/>
                      </a:endParaRPr>
                    </a:p>
                    <a:p>
                      <a:pPr marL="0" marR="0">
                        <a:spcBef>
                          <a:spcPts val="0"/>
                        </a:spcBef>
                        <a:spcAft>
                          <a:spcPts val="0"/>
                        </a:spcAft>
                      </a:pPr>
                      <a:r>
                        <a:rPr lang="en-US" sz="1100" dirty="0">
                          <a:latin typeface="Calibri"/>
                          <a:ea typeface="Calibri"/>
                          <a:cs typeface="Times New Roman"/>
                          <a:sym typeface="Wingdings"/>
                        </a:rPr>
                        <a:t></a:t>
                      </a:r>
                      <a:r>
                        <a:rPr lang="en-US" sz="1100" dirty="0">
                          <a:latin typeface="Calibri"/>
                          <a:ea typeface="Calibri"/>
                          <a:cs typeface="Times New Roman"/>
                        </a:rPr>
                        <a:t> </a:t>
                      </a:r>
                      <a:r>
                        <a:rPr lang="en-US" sz="1100" i="1" dirty="0">
                          <a:latin typeface="Calibri"/>
                          <a:ea typeface="Calibri"/>
                          <a:cs typeface="Times New Roman"/>
                        </a:rPr>
                        <a:t>Chapter progress check     </a:t>
                      </a:r>
                      <a:r>
                        <a:rPr lang="en-US" sz="1100" dirty="0">
                          <a:latin typeface="Calibri"/>
                          <a:ea typeface="Calibri"/>
                          <a:cs typeface="Times New Roman"/>
                          <a:sym typeface="Wingdings"/>
                        </a:rPr>
                        <a:t></a:t>
                      </a:r>
                      <a:r>
                        <a:rPr lang="en-US" sz="1100" dirty="0">
                          <a:latin typeface="Calibri"/>
                          <a:ea typeface="Calibri"/>
                          <a:cs typeface="Times New Roman"/>
                        </a:rPr>
                        <a:t>  </a:t>
                      </a:r>
                      <a:r>
                        <a:rPr lang="en-US" sz="1100" i="1" dirty="0">
                          <a:latin typeface="Calibri"/>
                          <a:ea typeface="Calibri"/>
                          <a:cs typeface="Times New Roman"/>
                        </a:rPr>
                        <a:t>Attended lecture sessions    </a:t>
                      </a:r>
                      <a:r>
                        <a:rPr lang="en-US" sz="1100" dirty="0">
                          <a:latin typeface="Calibri"/>
                          <a:ea typeface="Calibri"/>
                          <a:cs typeface="Times New Roman"/>
                          <a:sym typeface="Wingdings"/>
                        </a:rPr>
                        <a:t></a:t>
                      </a:r>
                      <a:r>
                        <a:rPr lang="en-US" sz="1100" dirty="0">
                          <a:latin typeface="Calibri"/>
                          <a:ea typeface="Calibri"/>
                          <a:cs typeface="Times New Roman"/>
                        </a:rPr>
                        <a:t>  </a:t>
                      </a:r>
                      <a:r>
                        <a:rPr lang="en-US" sz="1100" i="1" dirty="0">
                          <a:latin typeface="Calibri"/>
                          <a:ea typeface="Calibri"/>
                          <a:cs typeface="Times New Roman"/>
                        </a:rPr>
                        <a:t>Attended tutorial sessions      </a:t>
                      </a:r>
                      <a:r>
                        <a:rPr lang="en-US" sz="1100" dirty="0">
                          <a:latin typeface="Calibri"/>
                          <a:ea typeface="Calibri"/>
                          <a:cs typeface="Times New Roman"/>
                          <a:sym typeface="Wingdings"/>
                        </a:rPr>
                        <a:t></a:t>
                      </a:r>
                      <a:r>
                        <a:rPr lang="en-US" sz="1100" dirty="0">
                          <a:latin typeface="Calibri"/>
                          <a:ea typeface="Calibri"/>
                          <a:cs typeface="Times New Roman"/>
                        </a:rPr>
                        <a:t> </a:t>
                      </a:r>
                      <a:r>
                        <a:rPr lang="en-US" sz="1100" i="1" dirty="0">
                          <a:latin typeface="Calibri"/>
                          <a:ea typeface="Calibri"/>
                          <a:cs typeface="Times New Roman"/>
                        </a:rPr>
                        <a:t>Backed up work</a:t>
                      </a: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381000" y="5105400"/>
            <a:ext cx="8223448" cy="1169551"/>
          </a:xfrm>
          <a:prstGeom prst="rect">
            <a:avLst/>
          </a:prstGeom>
          <a:noFill/>
        </p:spPr>
        <p:txBody>
          <a:bodyPr wrap="square" rtlCol="0">
            <a:spAutoFit/>
          </a:bodyPr>
          <a:lstStyle/>
          <a:p>
            <a:r>
              <a:rPr lang="en-US" sz="1400" b="1" dirty="0"/>
              <a:t>To be completed by the tutor:</a:t>
            </a:r>
            <a:endParaRPr lang="en-US" sz="1400" dirty="0"/>
          </a:p>
          <a:p>
            <a:r>
              <a:rPr lang="en-US" sz="1400" b="1" dirty="0"/>
              <a:t> </a:t>
            </a:r>
            <a:r>
              <a:rPr lang="en-US" sz="1400" dirty="0" smtClean="0"/>
              <a:t>I </a:t>
            </a:r>
            <a:r>
              <a:rPr lang="en-US" sz="1400" dirty="0"/>
              <a:t>can confirm the progress has been (circle one): </a:t>
            </a:r>
            <a:r>
              <a:rPr lang="en-US" sz="1400" dirty="0" smtClean="0"/>
              <a:t> </a:t>
            </a:r>
          </a:p>
          <a:p>
            <a:r>
              <a:rPr lang="en-US" sz="1400" dirty="0" smtClean="0"/>
              <a:t>Completed              Attempted but not completed/completely understood                   Late</a:t>
            </a:r>
            <a:endParaRPr lang="en-US" sz="1400" dirty="0"/>
          </a:p>
          <a:p>
            <a:r>
              <a:rPr lang="en-US" sz="1400" dirty="0"/>
              <a:t> </a:t>
            </a:r>
          </a:p>
          <a:p>
            <a:r>
              <a:rPr lang="en-US" sz="1400" dirty="0"/>
              <a:t>Tutor Name: </a:t>
            </a:r>
            <a:r>
              <a:rPr lang="en-US" sz="1400" dirty="0" smtClean="0"/>
              <a:t>________________   </a:t>
            </a:r>
            <a:r>
              <a:rPr lang="en-US" sz="1400" dirty="0"/>
              <a:t>Signature: ______________________   Date: ________________</a:t>
            </a:r>
          </a:p>
        </p:txBody>
      </p:sp>
      <p:sp>
        <p:nvSpPr>
          <p:cNvPr id="8" name="TextBox 7"/>
          <p:cNvSpPr txBox="1"/>
          <p:nvPr/>
        </p:nvSpPr>
        <p:spPr>
          <a:xfrm>
            <a:off x="5257800" y="838200"/>
            <a:ext cx="3352800" cy="1569660"/>
          </a:xfrm>
          <a:prstGeom prst="rect">
            <a:avLst/>
          </a:prstGeom>
          <a:noFill/>
        </p:spPr>
        <p:txBody>
          <a:bodyPr wrap="square" rtlCol="0">
            <a:spAutoFit/>
          </a:bodyPr>
          <a:lstStyle/>
          <a:p>
            <a:r>
              <a:rPr lang="en-US" sz="3200" dirty="0" err="1" smtClean="0">
                <a:solidFill>
                  <a:srgbClr val="FF0000"/>
                </a:solidFill>
              </a:rPr>
              <a:t>CET101</a:t>
            </a:r>
            <a:r>
              <a:rPr lang="en-US" sz="3200" dirty="0" smtClean="0">
                <a:solidFill>
                  <a:srgbClr val="FF0000"/>
                </a:solidFill>
              </a:rPr>
              <a:t> logbook (programming pages)</a:t>
            </a:r>
            <a:endParaRPr lang="en-US" sz="3200" dirty="0">
              <a:solidFill>
                <a:srgbClr val="FF0000"/>
              </a:solidFill>
            </a:endParaRPr>
          </a:p>
        </p:txBody>
      </p:sp>
    </p:spTree>
    <p:extLst>
      <p:ext uri="{BB962C8B-B14F-4D97-AF65-F5344CB8AC3E}">
        <p14:creationId xmlns:p14="http://schemas.microsoft.com/office/powerpoint/2010/main" xmlns="" val="1784103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Logging your Progress</a:t>
            </a:r>
            <a:endParaRPr lang="en-US" dirty="0"/>
          </a:p>
        </p:txBody>
      </p:sp>
      <p:sp>
        <p:nvSpPr>
          <p:cNvPr id="3" name="Content Placeholder 2"/>
          <p:cNvSpPr>
            <a:spLocks noGrp="1"/>
          </p:cNvSpPr>
          <p:nvPr>
            <p:ph idx="1"/>
          </p:nvPr>
        </p:nvSpPr>
        <p:spPr>
          <a:xfrm>
            <a:off x="381000" y="1143000"/>
            <a:ext cx="8229600" cy="5334000"/>
          </a:xfrm>
        </p:spPr>
        <p:txBody>
          <a:bodyPr/>
          <a:lstStyle/>
          <a:p>
            <a:r>
              <a:rPr lang="en-US" sz="2800" dirty="0" smtClean="0"/>
              <a:t>You should update the progress checklist at the end of each chapter in your Programming workbooks as you complete each exercise, not just before you bring the logbook for signing.</a:t>
            </a:r>
          </a:p>
          <a:p>
            <a:r>
              <a:rPr lang="en-US" sz="2800" dirty="0" smtClean="0"/>
              <a:t>You should make every effort to complete or at least make a very good attempt at all of the relevant exercises in the chapters being signed off before bringing the logbook for signing.</a:t>
            </a:r>
          </a:p>
          <a:p>
            <a:r>
              <a:rPr lang="en-US" sz="2800" dirty="0" smtClean="0"/>
              <a:t>If you are struggling to complete the exercises bring your Programming booklets </a:t>
            </a:r>
            <a:r>
              <a:rPr lang="en-US" sz="2800" b="1" dirty="0" smtClean="0"/>
              <a:t>and the work you have attempted</a:t>
            </a:r>
            <a:r>
              <a:rPr lang="en-US" sz="2800" dirty="0" smtClean="0">
                <a:solidFill>
                  <a:srgbClr val="FF0000"/>
                </a:solidFill>
              </a:rPr>
              <a:t> </a:t>
            </a:r>
            <a:r>
              <a:rPr lang="en-US" sz="2800" dirty="0" smtClean="0"/>
              <a:t>for help immediately to the next tutorial.</a:t>
            </a:r>
            <a:endParaRPr lang="en-US" sz="2800" dirty="0"/>
          </a:p>
        </p:txBody>
      </p:sp>
    </p:spTree>
    <p:extLst>
      <p:ext uri="{BB962C8B-B14F-4D97-AF65-F5344CB8AC3E}">
        <p14:creationId xmlns:p14="http://schemas.microsoft.com/office/powerpoint/2010/main" xmlns="" val="40902242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868362"/>
          </a:xfrm>
        </p:spPr>
        <p:txBody>
          <a:bodyPr/>
          <a:lstStyle/>
          <a:p>
            <a:r>
              <a:rPr lang="en-US" dirty="0" err="1" smtClean="0"/>
              <a:t>CET101</a:t>
            </a:r>
            <a:r>
              <a:rPr lang="en-US" dirty="0" smtClean="0"/>
              <a:t> logbook</a:t>
            </a:r>
            <a:endParaRPr lang="en-US" dirty="0"/>
          </a:p>
        </p:txBody>
      </p:sp>
      <p:sp>
        <p:nvSpPr>
          <p:cNvPr id="3" name="Content Placeholder 2"/>
          <p:cNvSpPr>
            <a:spLocks noGrp="1"/>
          </p:cNvSpPr>
          <p:nvPr>
            <p:ph idx="1"/>
          </p:nvPr>
        </p:nvSpPr>
        <p:spPr>
          <a:xfrm>
            <a:off x="533400" y="1143000"/>
            <a:ext cx="8229600" cy="5059363"/>
          </a:xfrm>
        </p:spPr>
        <p:txBody>
          <a:bodyPr/>
          <a:lstStyle/>
          <a:p>
            <a:r>
              <a:rPr lang="en-US" sz="2800" dirty="0" smtClean="0"/>
              <a:t>Before signing your logbook, your tutor will:</a:t>
            </a:r>
          </a:p>
          <a:p>
            <a:pPr lvl="1"/>
            <a:r>
              <a:rPr lang="en-US" sz="2400" dirty="0" smtClean="0"/>
              <a:t>check the progress you have made on the exercises in the Programming chapters being signed off</a:t>
            </a:r>
          </a:p>
          <a:p>
            <a:pPr lvl="1"/>
            <a:r>
              <a:rPr lang="en-US" sz="2400" dirty="0" smtClean="0"/>
              <a:t>will ask you to demo (at random) one of the programs in the chapters</a:t>
            </a:r>
          </a:p>
          <a:p>
            <a:pPr lvl="1"/>
            <a:r>
              <a:rPr lang="en-US" sz="2400" dirty="0" smtClean="0"/>
              <a:t>will make a judgment as to your progress over the chapters</a:t>
            </a:r>
            <a:endParaRPr lang="en-US" sz="2400" dirty="0"/>
          </a:p>
          <a:p>
            <a:r>
              <a:rPr lang="en-US" sz="2800" dirty="0" smtClean="0"/>
              <a:t>We will only sign one form per week for any student</a:t>
            </a:r>
          </a:p>
          <a:p>
            <a:pPr lvl="1">
              <a:buNone/>
            </a:pPr>
            <a:r>
              <a:rPr lang="en-US" sz="2400" dirty="0" smtClean="0"/>
              <a:t>. . . so don't save them all up to be signed at once!</a:t>
            </a:r>
          </a:p>
          <a:p>
            <a:r>
              <a:rPr lang="en-US" sz="2800" dirty="0" smtClean="0"/>
              <a:t>The tutor will sign your logbook pages when you first bring it even if it is deemed 'unsatisfactory'. You will not be given another opportunity to improve your grade.</a:t>
            </a:r>
          </a:p>
          <a:p>
            <a:pPr lvl="1">
              <a:buNone/>
            </a:pPr>
            <a:endParaRPr lang="en-US" dirty="0" smtClean="0"/>
          </a:p>
          <a:p>
            <a:endParaRPr lang="en-US" sz="2800" dirty="0"/>
          </a:p>
        </p:txBody>
      </p:sp>
    </p:spTree>
    <p:extLst>
      <p:ext uri="{BB962C8B-B14F-4D97-AF65-F5344CB8AC3E}">
        <p14:creationId xmlns:p14="http://schemas.microsoft.com/office/powerpoint/2010/main" xmlns="" val="2208802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dirty="0" smtClean="0"/>
              <a:t>Logbook grade explanations</a:t>
            </a:r>
            <a:endParaRPr lang="en-US" dirty="0"/>
          </a:p>
        </p:txBody>
      </p:sp>
      <p:sp>
        <p:nvSpPr>
          <p:cNvPr id="3" name="Content Placeholder 2"/>
          <p:cNvSpPr>
            <a:spLocks noGrp="1"/>
          </p:cNvSpPr>
          <p:nvPr>
            <p:ph idx="1"/>
          </p:nvPr>
        </p:nvSpPr>
        <p:spPr>
          <a:xfrm>
            <a:off x="304800" y="1066800"/>
            <a:ext cx="8610600" cy="5410200"/>
          </a:xfrm>
        </p:spPr>
        <p:txBody>
          <a:bodyPr>
            <a:noAutofit/>
          </a:bodyPr>
          <a:lstStyle/>
          <a:p>
            <a:pPr marL="273050" indent="-273050"/>
            <a:r>
              <a:rPr lang="en-GB" sz="2400" dirty="0" smtClean="0"/>
              <a:t>Completed &amp; understood</a:t>
            </a:r>
          </a:p>
          <a:p>
            <a:pPr marL="673100" lvl="1" indent="-273050"/>
            <a:r>
              <a:rPr lang="en-US" sz="2000" dirty="0" smtClean="0"/>
              <a:t>you are working at the expected rate, understand 90%+ of the material and have been able to complete all exercises.</a:t>
            </a:r>
            <a:endParaRPr lang="en-GB" sz="2000" dirty="0" smtClean="0"/>
          </a:p>
          <a:p>
            <a:pPr marL="273050" indent="-273050"/>
            <a:r>
              <a:rPr lang="en-GB" sz="2400" dirty="0" smtClean="0"/>
              <a:t>Attempted but not completed/completely understood</a:t>
            </a:r>
          </a:p>
          <a:p>
            <a:pPr marL="673100" lvl="1" indent="-273050"/>
            <a:r>
              <a:rPr lang="en-US" sz="2000" dirty="0" smtClean="0"/>
              <a:t>while improvement is clearly possible, you have a reasonable understanding of the material and have attempted all of the exercises.</a:t>
            </a:r>
            <a:endParaRPr lang="en-GB" sz="2000" dirty="0" smtClean="0"/>
          </a:p>
          <a:p>
            <a:pPr marL="273050" indent="-273050"/>
            <a:r>
              <a:rPr lang="en-GB" sz="2400" dirty="0" smtClean="0"/>
              <a:t>Late</a:t>
            </a:r>
          </a:p>
          <a:p>
            <a:pPr marL="673100" lvl="1" indent="-273050"/>
            <a:r>
              <a:rPr lang="en-US" sz="2000" dirty="0" smtClean="0"/>
              <a:t>you are either behind expected progress or have significant gaps in your level of understanding as evidenced by uncompleted exercises or unworkable solutions. You must take appropriate remedial action:</a:t>
            </a:r>
          </a:p>
          <a:p>
            <a:pPr marL="1073150" lvl="2" indent="-273050"/>
            <a:r>
              <a:rPr lang="en-US" sz="1600" dirty="0" smtClean="0"/>
              <a:t> </a:t>
            </a:r>
            <a:r>
              <a:rPr lang="en-US" sz="2000" dirty="0" smtClean="0"/>
              <a:t>work harder </a:t>
            </a:r>
          </a:p>
          <a:p>
            <a:pPr marL="1073150" lvl="2" indent="-273050"/>
            <a:r>
              <a:rPr lang="en-US" sz="2000" dirty="0" smtClean="0"/>
              <a:t>read additional books </a:t>
            </a:r>
          </a:p>
          <a:p>
            <a:pPr marL="1073150" lvl="2" indent="-273050"/>
            <a:r>
              <a:rPr lang="en-US" sz="2000" dirty="0" smtClean="0"/>
              <a:t>bring samples of your work to each tutorial and ask for more help/feedback.</a:t>
            </a:r>
            <a:r>
              <a:rPr lang="en-US" sz="2000" dirty="0"/>
              <a:t> </a:t>
            </a:r>
          </a:p>
          <a:p>
            <a:pPr marL="273050" indent="-273050"/>
            <a:endParaRPr lang="en-US" sz="2000" dirty="0"/>
          </a:p>
        </p:txBody>
      </p:sp>
    </p:spTree>
    <p:extLst>
      <p:ext uri="{BB962C8B-B14F-4D97-AF65-F5344CB8AC3E}">
        <p14:creationId xmlns:p14="http://schemas.microsoft.com/office/powerpoint/2010/main" xmlns="" val="3949184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GB" smtClean="0"/>
              <a:t>What is a program?</a:t>
            </a:r>
          </a:p>
        </p:txBody>
      </p:sp>
      <p:sp>
        <p:nvSpPr>
          <p:cNvPr id="19458" name="Rectangle 3"/>
          <p:cNvSpPr>
            <a:spLocks noGrp="1" noChangeArrowheads="1"/>
          </p:cNvSpPr>
          <p:nvPr>
            <p:ph type="body" idx="1"/>
          </p:nvPr>
        </p:nvSpPr>
        <p:spPr>
          <a:xfrm>
            <a:off x="228600" y="1897063"/>
            <a:ext cx="8686800" cy="4198937"/>
          </a:xfrm>
        </p:spPr>
        <p:txBody>
          <a:bodyPr/>
          <a:lstStyle/>
          <a:p>
            <a:pPr>
              <a:buFontTx/>
              <a:buNone/>
            </a:pPr>
            <a:r>
              <a:rPr lang="en-GB" dirty="0" smtClean="0"/>
              <a:t>“</a:t>
            </a:r>
            <a:r>
              <a:rPr lang="en-GB" b="1" dirty="0" smtClean="0"/>
              <a:t>program</a:t>
            </a:r>
            <a:r>
              <a:rPr lang="en-GB" dirty="0" smtClean="0"/>
              <a:t> A set of statements that (after translation from programming language form into executable form) can be executed by a computer in order to produce a desired behaviour from the computer.”</a:t>
            </a:r>
          </a:p>
          <a:p>
            <a:pPr>
              <a:buFontTx/>
              <a:buNone/>
            </a:pPr>
            <a:endParaRPr lang="en-GB" dirty="0" smtClean="0"/>
          </a:p>
          <a:p>
            <a:pPr lvl="1">
              <a:buFontTx/>
              <a:buNone/>
            </a:pPr>
            <a:r>
              <a:rPr lang="en-GB" sz="2400" i="1" dirty="0" smtClean="0"/>
              <a:t>Oxford Dictionary of Computing (fourth edition)</a:t>
            </a:r>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mtClean="0"/>
              <a:t>What is an Algorithm?</a:t>
            </a:r>
          </a:p>
        </p:txBody>
      </p:sp>
      <p:sp>
        <p:nvSpPr>
          <p:cNvPr id="21506" name="Rectangle 3"/>
          <p:cNvSpPr>
            <a:spLocks noGrp="1" noChangeArrowheads="1"/>
          </p:cNvSpPr>
          <p:nvPr>
            <p:ph type="body" idx="1"/>
          </p:nvPr>
        </p:nvSpPr>
        <p:spPr>
          <a:xfrm>
            <a:off x="228600" y="1600200"/>
            <a:ext cx="8686800" cy="4495800"/>
          </a:xfrm>
        </p:spPr>
        <p:txBody>
          <a:bodyPr/>
          <a:lstStyle/>
          <a:p>
            <a:pPr>
              <a:buFontTx/>
              <a:buNone/>
            </a:pPr>
            <a:r>
              <a:rPr lang="en-GB" sz="2800" dirty="0" smtClean="0"/>
              <a:t>“</a:t>
            </a:r>
            <a:r>
              <a:rPr lang="en-GB" sz="2800" b="1" dirty="0" smtClean="0"/>
              <a:t>algorithm</a:t>
            </a:r>
            <a:r>
              <a:rPr lang="en-GB" sz="2800" dirty="0" smtClean="0"/>
              <a:t> A prescribed set of well-defined rules or instructions for the solution of a problem, such as the performance of a calculation, in a finite number of steps” </a:t>
            </a:r>
            <a:r>
              <a:rPr lang="en-GB" sz="2800" i="1" dirty="0" smtClean="0"/>
              <a:t>Oxford Dictionary of Computing (fourth edition)</a:t>
            </a:r>
          </a:p>
          <a:p>
            <a:pPr>
              <a:buFontTx/>
              <a:buNone/>
            </a:pPr>
            <a:endParaRPr lang="en-GB" sz="2800" i="1" dirty="0" smtClean="0"/>
          </a:p>
          <a:p>
            <a:pPr>
              <a:buFontTx/>
              <a:buNone/>
            </a:pPr>
            <a:r>
              <a:rPr lang="en-GB" sz="2800" dirty="0" smtClean="0"/>
              <a:t>“a precise, unambiguous statement of steps to follow to solve a problem” </a:t>
            </a:r>
            <a:r>
              <a:rPr lang="en-GB" sz="2800" i="1" dirty="0" smtClean="0"/>
              <a:t>Java Gently - Judy Bishop</a:t>
            </a:r>
          </a:p>
          <a:p>
            <a:pPr>
              <a:buFontTx/>
              <a:buNone/>
            </a:pPr>
            <a:endParaRPr lang="en-GB" sz="2800" i="1" dirty="0" smtClean="0"/>
          </a:p>
          <a:p>
            <a:pPr>
              <a:buFontTx/>
              <a:buNone/>
            </a:pPr>
            <a:endParaRPr lang="en-GB" sz="2800" i="1" dirty="0" smtClean="0"/>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026"/>
          <p:cNvSpPr>
            <a:spLocks noGrp="1" noChangeArrowheads="1"/>
          </p:cNvSpPr>
          <p:nvPr>
            <p:ph type="title"/>
          </p:nvPr>
        </p:nvSpPr>
        <p:spPr/>
        <p:txBody>
          <a:bodyPr/>
          <a:lstStyle/>
          <a:p>
            <a:r>
              <a:rPr lang="en-GB" dirty="0" smtClean="0"/>
              <a:t>A Sequence algorithm</a:t>
            </a:r>
          </a:p>
        </p:txBody>
      </p:sp>
      <p:sp>
        <p:nvSpPr>
          <p:cNvPr id="23554" name="Rectangle 1027"/>
          <p:cNvSpPr>
            <a:spLocks noGrp="1" noChangeArrowheads="1"/>
          </p:cNvSpPr>
          <p:nvPr>
            <p:ph type="body" idx="1"/>
          </p:nvPr>
        </p:nvSpPr>
        <p:spPr>
          <a:xfrm>
            <a:off x="457200" y="4437112"/>
            <a:ext cx="8686800" cy="1370856"/>
          </a:xfrm>
        </p:spPr>
        <p:txBody>
          <a:bodyPr/>
          <a:lstStyle/>
          <a:p>
            <a:pPr>
              <a:buNone/>
            </a:pPr>
            <a:r>
              <a:rPr lang="en-GB" dirty="0" smtClean="0"/>
              <a:t>This is an example of a </a:t>
            </a:r>
            <a:r>
              <a:rPr lang="en-GB" dirty="0" smtClean="0">
                <a:solidFill>
                  <a:srgbClr val="FF0000"/>
                </a:solidFill>
              </a:rPr>
              <a:t>Sequence</a:t>
            </a:r>
          </a:p>
          <a:p>
            <a:r>
              <a:rPr lang="en-GB" dirty="0" smtClean="0"/>
              <a:t>a series of steps, performed in sequential order</a:t>
            </a:r>
          </a:p>
          <a:p>
            <a:endParaRPr lang="en-GB" dirty="0" smtClean="0"/>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17</a:t>
            </a:fld>
            <a:endParaRPr lang="en-US" dirty="0"/>
          </a:p>
        </p:txBody>
      </p:sp>
      <p:sp>
        <p:nvSpPr>
          <p:cNvPr id="6" name="TextBox 5"/>
          <p:cNvSpPr txBox="1"/>
          <p:nvPr/>
        </p:nvSpPr>
        <p:spPr>
          <a:xfrm>
            <a:off x="899592" y="1484784"/>
            <a:ext cx="6768752" cy="2523768"/>
          </a:xfrm>
          <a:prstGeom prst="rect">
            <a:avLst/>
          </a:prstGeom>
          <a:noFill/>
          <a:ln>
            <a:solidFill>
              <a:schemeClr val="accent1"/>
            </a:solidFill>
          </a:ln>
        </p:spPr>
        <p:txBody>
          <a:bodyPr wrap="square" rtlCol="0">
            <a:spAutoFit/>
          </a:bodyPr>
          <a:lstStyle/>
          <a:p>
            <a:pPr>
              <a:buFontTx/>
              <a:buNone/>
            </a:pPr>
            <a:r>
              <a:rPr lang="en-GB" sz="2800" dirty="0" smtClean="0"/>
              <a:t>To make Fred a cup of coffee:</a:t>
            </a:r>
          </a:p>
          <a:p>
            <a:pPr lvl="1"/>
            <a:r>
              <a:rPr lang="en-GB" sz="2800" dirty="0" smtClean="0"/>
              <a:t>Put coffee in mug</a:t>
            </a:r>
          </a:p>
          <a:p>
            <a:pPr lvl="1"/>
            <a:r>
              <a:rPr lang="en-GB" sz="2800" dirty="0" smtClean="0"/>
              <a:t>Add hot water to mug</a:t>
            </a:r>
          </a:p>
          <a:p>
            <a:pPr lvl="1"/>
            <a:r>
              <a:rPr lang="en-GB" sz="2800" dirty="0" smtClean="0"/>
              <a:t>Add milk to mug</a:t>
            </a:r>
          </a:p>
          <a:p>
            <a:pPr lvl="1"/>
            <a:r>
              <a:rPr lang="en-GB" sz="2800" dirty="0" smtClean="0"/>
              <a:t>Give coffee to Fred</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57200" y="274638"/>
            <a:ext cx="8229600" cy="634082"/>
          </a:xfrm>
        </p:spPr>
        <p:txBody>
          <a:bodyPr/>
          <a:lstStyle/>
          <a:p>
            <a:r>
              <a:rPr lang="en-GB" dirty="0" smtClean="0"/>
              <a:t>Adding a Decision </a:t>
            </a:r>
            <a:endParaRPr lang="en-GB" dirty="0" smtClean="0">
              <a:solidFill>
                <a:srgbClr val="FF0000"/>
              </a:solidFill>
            </a:endParaRPr>
          </a:p>
        </p:txBody>
      </p:sp>
      <p:sp>
        <p:nvSpPr>
          <p:cNvPr id="33794" name="Rectangle 3"/>
          <p:cNvSpPr>
            <a:spLocks noGrp="1" noChangeArrowheads="1"/>
          </p:cNvSpPr>
          <p:nvPr>
            <p:ph type="body" idx="1"/>
          </p:nvPr>
        </p:nvSpPr>
        <p:spPr>
          <a:xfrm>
            <a:off x="228600" y="4869160"/>
            <a:ext cx="8686800" cy="1368152"/>
          </a:xfrm>
        </p:spPr>
        <p:txBody>
          <a:bodyPr/>
          <a:lstStyle/>
          <a:p>
            <a:pPr>
              <a:buNone/>
            </a:pPr>
            <a:r>
              <a:rPr lang="en-GB" dirty="0" smtClean="0"/>
              <a:t>This is an example of a </a:t>
            </a:r>
            <a:r>
              <a:rPr lang="en-GB" dirty="0" smtClean="0">
                <a:solidFill>
                  <a:srgbClr val="FF0000"/>
                </a:solidFill>
              </a:rPr>
              <a:t>Decision</a:t>
            </a:r>
          </a:p>
          <a:p>
            <a:pPr lvl="1"/>
            <a:r>
              <a:rPr lang="en-GB" dirty="0" smtClean="0"/>
              <a:t>the steps to be performed depend on the answer to a question or condition</a:t>
            </a:r>
          </a:p>
          <a:p>
            <a:pPr marL="457200" lvl="1" indent="0">
              <a:buNone/>
            </a:pPr>
            <a:endParaRPr lang="en-GB" dirty="0" smtClean="0"/>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18</a:t>
            </a:fld>
            <a:endParaRPr lang="en-US" dirty="0"/>
          </a:p>
        </p:txBody>
      </p:sp>
      <p:sp>
        <p:nvSpPr>
          <p:cNvPr id="6" name="TextBox 5"/>
          <p:cNvSpPr txBox="1"/>
          <p:nvPr/>
        </p:nvSpPr>
        <p:spPr>
          <a:xfrm>
            <a:off x="683568" y="1196752"/>
            <a:ext cx="7344816" cy="3385542"/>
          </a:xfrm>
          <a:prstGeom prst="rect">
            <a:avLst/>
          </a:prstGeom>
          <a:noFill/>
          <a:ln>
            <a:solidFill>
              <a:schemeClr val="accent1"/>
            </a:solidFill>
          </a:ln>
        </p:spPr>
        <p:txBody>
          <a:bodyPr wrap="square" rtlCol="0">
            <a:spAutoFit/>
          </a:bodyPr>
          <a:lstStyle/>
          <a:p>
            <a:pPr>
              <a:buFontTx/>
              <a:buNone/>
            </a:pPr>
            <a:r>
              <a:rPr lang="en-GB" sz="2800" dirty="0" smtClean="0"/>
              <a:t>To make Fred a cup of coffee:</a:t>
            </a:r>
          </a:p>
          <a:p>
            <a:pPr lvl="1"/>
            <a:r>
              <a:rPr lang="en-GB" sz="2800" dirty="0" smtClean="0"/>
              <a:t>Put </a:t>
            </a:r>
            <a:r>
              <a:rPr lang="en-GB" sz="2800" dirty="0" smtClean="0"/>
              <a:t>coffee in mug</a:t>
            </a:r>
          </a:p>
          <a:p>
            <a:pPr lvl="1"/>
            <a:r>
              <a:rPr lang="en-GB" sz="2800" dirty="0" smtClean="0"/>
              <a:t>Add hot water to mug</a:t>
            </a:r>
          </a:p>
          <a:p>
            <a:pPr lvl="1"/>
            <a:r>
              <a:rPr lang="en-GB" sz="2800" dirty="0" smtClean="0"/>
              <a:t>Ask </a:t>
            </a:r>
            <a:r>
              <a:rPr lang="en-GB" sz="2800" dirty="0" smtClean="0"/>
              <a:t>Fred </a:t>
            </a:r>
            <a:r>
              <a:rPr lang="en-GB" sz="2800" dirty="0" smtClean="0"/>
              <a:t>if </a:t>
            </a:r>
            <a:r>
              <a:rPr lang="en-GB" sz="2800" dirty="0" smtClean="0"/>
              <a:t>he likes </a:t>
            </a:r>
            <a:r>
              <a:rPr lang="en-GB" sz="2800" dirty="0" smtClean="0"/>
              <a:t>milk in coffee</a:t>
            </a:r>
            <a:endParaRPr lang="en-GB" sz="2800" b="1" dirty="0" smtClean="0"/>
          </a:p>
          <a:p>
            <a:pPr lvl="1"/>
            <a:r>
              <a:rPr lang="en-GB" sz="2800" dirty="0" smtClean="0">
                <a:solidFill>
                  <a:srgbClr val="FF0000"/>
                </a:solidFill>
              </a:rPr>
              <a:t>If </a:t>
            </a:r>
            <a:r>
              <a:rPr lang="en-GB" sz="2800" dirty="0" smtClean="0">
                <a:solidFill>
                  <a:srgbClr val="FF0000"/>
                </a:solidFill>
              </a:rPr>
              <a:t>he</a:t>
            </a:r>
            <a:r>
              <a:rPr lang="en-GB" sz="2800" dirty="0" smtClean="0">
                <a:solidFill>
                  <a:srgbClr val="FF0000"/>
                </a:solidFill>
              </a:rPr>
              <a:t> </a:t>
            </a:r>
            <a:r>
              <a:rPr lang="en-GB" sz="2800" dirty="0" smtClean="0">
                <a:solidFill>
                  <a:srgbClr val="FF0000"/>
                </a:solidFill>
              </a:rPr>
              <a:t>says yes </a:t>
            </a:r>
            <a:endParaRPr lang="en-GB" sz="2800" dirty="0" smtClean="0">
              <a:solidFill>
                <a:srgbClr val="FF0000"/>
              </a:solidFill>
            </a:endParaRPr>
          </a:p>
          <a:p>
            <a:pPr lvl="1"/>
            <a:r>
              <a:rPr lang="en-GB" sz="2800" dirty="0" smtClean="0">
                <a:solidFill>
                  <a:srgbClr val="FF0000"/>
                </a:solidFill>
              </a:rPr>
              <a:t>	</a:t>
            </a:r>
            <a:r>
              <a:rPr lang="en-GB" sz="2800" dirty="0" smtClean="0">
                <a:solidFill>
                  <a:srgbClr val="FF0000"/>
                </a:solidFill>
              </a:rPr>
              <a:t>A</a:t>
            </a:r>
            <a:r>
              <a:rPr lang="en-GB" sz="2800" dirty="0" smtClean="0">
                <a:solidFill>
                  <a:srgbClr val="FF0000"/>
                </a:solidFill>
              </a:rPr>
              <a:t>dd </a:t>
            </a:r>
            <a:r>
              <a:rPr lang="en-GB" sz="2800" dirty="0" smtClean="0">
                <a:solidFill>
                  <a:srgbClr val="FF0000"/>
                </a:solidFill>
              </a:rPr>
              <a:t>milk to mug</a:t>
            </a:r>
          </a:p>
          <a:p>
            <a:pPr lvl="1"/>
            <a:r>
              <a:rPr lang="en-GB" sz="2800" dirty="0" smtClean="0"/>
              <a:t>Give </a:t>
            </a:r>
            <a:r>
              <a:rPr lang="en-GB" sz="2800" dirty="0" smtClean="0"/>
              <a:t>coffee to </a:t>
            </a:r>
            <a:r>
              <a:rPr lang="en-GB" sz="2800" dirty="0" smtClean="0"/>
              <a:t>Fred</a:t>
            </a:r>
            <a:endParaRPr lang="en-GB" sz="2800" dirty="0" smtClean="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r>
              <a:rPr lang="en-GB" dirty="0" smtClean="0"/>
              <a:t>Adding a Repetition (loop)</a:t>
            </a:r>
          </a:p>
        </p:txBody>
      </p:sp>
      <p:sp>
        <p:nvSpPr>
          <p:cNvPr id="27650" name="Rectangle 3"/>
          <p:cNvSpPr>
            <a:spLocks noGrp="1" noChangeArrowheads="1"/>
          </p:cNvSpPr>
          <p:nvPr>
            <p:ph type="body" idx="1"/>
          </p:nvPr>
        </p:nvSpPr>
        <p:spPr>
          <a:xfrm>
            <a:off x="457200" y="4941168"/>
            <a:ext cx="8229600" cy="1184995"/>
          </a:xfrm>
        </p:spPr>
        <p:txBody>
          <a:bodyPr/>
          <a:lstStyle/>
          <a:p>
            <a:pPr>
              <a:buNone/>
            </a:pPr>
            <a:r>
              <a:rPr lang="en-GB" dirty="0" smtClean="0"/>
              <a:t>This is an example of a </a:t>
            </a:r>
            <a:r>
              <a:rPr lang="en-GB" dirty="0" smtClean="0">
                <a:solidFill>
                  <a:srgbClr val="FF0000"/>
                </a:solidFill>
              </a:rPr>
              <a:t>Repetition</a:t>
            </a:r>
          </a:p>
          <a:p>
            <a:pPr lvl="1"/>
            <a:r>
              <a:rPr lang="en-GB" dirty="0" smtClean="0"/>
              <a:t>one or more steps to be performed repeatedly </a:t>
            </a:r>
          </a:p>
          <a:p>
            <a:pPr lvl="1"/>
            <a:endParaRPr lang="en-GB" dirty="0" smtClean="0"/>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19</a:t>
            </a:fld>
            <a:endParaRPr lang="en-US" dirty="0"/>
          </a:p>
        </p:txBody>
      </p:sp>
      <p:sp>
        <p:nvSpPr>
          <p:cNvPr id="6" name="TextBox 5"/>
          <p:cNvSpPr txBox="1"/>
          <p:nvPr/>
        </p:nvSpPr>
        <p:spPr>
          <a:xfrm>
            <a:off x="539552" y="1412776"/>
            <a:ext cx="7704856" cy="3323987"/>
          </a:xfrm>
          <a:prstGeom prst="rect">
            <a:avLst/>
          </a:prstGeom>
          <a:noFill/>
          <a:ln>
            <a:solidFill>
              <a:schemeClr val="accent1"/>
            </a:solidFill>
          </a:ln>
        </p:spPr>
        <p:txBody>
          <a:bodyPr wrap="square" rtlCol="0">
            <a:spAutoFit/>
          </a:bodyPr>
          <a:lstStyle/>
          <a:p>
            <a:pPr>
              <a:buFontTx/>
              <a:buNone/>
            </a:pPr>
            <a:r>
              <a:rPr lang="en-GB" sz="2400" dirty="0" smtClean="0"/>
              <a:t>Fred’s friends all want coffee too:</a:t>
            </a:r>
          </a:p>
          <a:p>
            <a:pPr lvl="1"/>
            <a:r>
              <a:rPr lang="en-GB" sz="2400" dirty="0" smtClean="0">
                <a:solidFill>
                  <a:srgbClr val="FF0000"/>
                </a:solidFill>
              </a:rPr>
              <a:t>For </a:t>
            </a:r>
            <a:r>
              <a:rPr lang="en-GB" sz="2400" dirty="0" smtClean="0">
                <a:solidFill>
                  <a:srgbClr val="FF0000"/>
                </a:solidFill>
              </a:rPr>
              <a:t>each of Fred’s friends do the following:</a:t>
            </a:r>
          </a:p>
          <a:p>
            <a:pPr lvl="1"/>
            <a:r>
              <a:rPr lang="en-GB" sz="2400" dirty="0" smtClean="0"/>
              <a:t>	Put coffee in mug</a:t>
            </a:r>
          </a:p>
          <a:p>
            <a:pPr lvl="1"/>
            <a:r>
              <a:rPr lang="en-GB" sz="2400" dirty="0" smtClean="0"/>
              <a:t>	Add hot water to mug</a:t>
            </a:r>
          </a:p>
          <a:p>
            <a:pPr lvl="1"/>
            <a:r>
              <a:rPr lang="en-GB" sz="2400" dirty="0" smtClean="0"/>
              <a:t>	Ask friend if they like milk in coffee</a:t>
            </a:r>
          </a:p>
          <a:p>
            <a:pPr lvl="1"/>
            <a:r>
              <a:rPr lang="en-GB" sz="2400" dirty="0" smtClean="0"/>
              <a:t>	If friend says </a:t>
            </a:r>
            <a:r>
              <a:rPr lang="en-GB" sz="2400" dirty="0" smtClean="0"/>
              <a:t>yes</a:t>
            </a:r>
          </a:p>
          <a:p>
            <a:pPr lvl="1"/>
            <a:r>
              <a:rPr lang="en-GB" sz="2400" dirty="0" smtClean="0"/>
              <a:t> </a:t>
            </a:r>
            <a:r>
              <a:rPr lang="en-GB" sz="2400" dirty="0" smtClean="0"/>
              <a:t>  	     A</a:t>
            </a:r>
            <a:r>
              <a:rPr lang="en-GB" sz="2400" dirty="0" smtClean="0"/>
              <a:t>dd </a:t>
            </a:r>
            <a:r>
              <a:rPr lang="en-GB" sz="2400" dirty="0" smtClean="0"/>
              <a:t>milk to mug</a:t>
            </a:r>
          </a:p>
          <a:p>
            <a:pPr lvl="1"/>
            <a:r>
              <a:rPr lang="en-GB" sz="2400" dirty="0" smtClean="0"/>
              <a:t>	</a:t>
            </a:r>
            <a:r>
              <a:rPr lang="en-GB" sz="2400" dirty="0" smtClean="0"/>
              <a:t>Give </a:t>
            </a:r>
            <a:r>
              <a:rPr lang="en-GB" sz="2400" dirty="0" smtClean="0"/>
              <a:t>coffee to friend</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54AEE323-7DF6-4CF5-B6E3-4044687DB035}" type="slidenum">
              <a:rPr lang="en-US"/>
              <a:pPr>
                <a:defRPr/>
              </a:pPr>
              <a:t>2</a:t>
            </a:fld>
            <a:endParaRPr lang="en-US"/>
          </a:p>
        </p:txBody>
      </p:sp>
      <p:sp>
        <p:nvSpPr>
          <p:cNvPr id="17410" name="Rectangle 2"/>
          <p:cNvSpPr>
            <a:spLocks noGrp="1"/>
          </p:cNvSpPr>
          <p:nvPr>
            <p:ph type="title"/>
          </p:nvPr>
        </p:nvSpPr>
        <p:spPr/>
        <p:txBody>
          <a:bodyPr/>
          <a:lstStyle/>
          <a:p>
            <a:r>
              <a:rPr lang="en-GB" smtClean="0"/>
              <a:t>Objectives</a:t>
            </a:r>
            <a:endParaRPr lang="en-US" smtClean="0"/>
          </a:p>
        </p:txBody>
      </p:sp>
      <p:sp>
        <p:nvSpPr>
          <p:cNvPr id="32771" name="Rectangle 3"/>
          <p:cNvSpPr>
            <a:spLocks noGrp="1"/>
          </p:cNvSpPr>
          <p:nvPr>
            <p:ph type="body" idx="1"/>
          </p:nvPr>
        </p:nvSpPr>
        <p:spPr/>
        <p:txBody>
          <a:bodyPr/>
          <a:lstStyle/>
          <a:p>
            <a:pPr marL="609600" indent="-609600">
              <a:defRPr/>
            </a:pPr>
            <a:r>
              <a:rPr lang="en-GB" dirty="0" smtClean="0"/>
              <a:t>Understand how the programming strand will operate and what is expected of you</a:t>
            </a:r>
            <a:endParaRPr lang="en-GB" sz="2800" dirty="0" smtClean="0"/>
          </a:p>
          <a:p>
            <a:pPr marL="590550" indent="-533400">
              <a:defRPr/>
            </a:pPr>
            <a:r>
              <a:rPr lang="en-GB" dirty="0" smtClean="0"/>
              <a:t>Understand the process of writing a program using C# and Visual Studio</a:t>
            </a:r>
          </a:p>
          <a:p>
            <a:pPr marL="609600" indent="-609600">
              <a:defRPr/>
            </a:pPr>
            <a:r>
              <a:rPr lang="en-GB" dirty="0" smtClean="0"/>
              <a:t>Write a simple console program to output String data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r>
              <a:rPr lang="en-GB" sz="4000" dirty="0" smtClean="0"/>
              <a:t>Learning to program in C#</a:t>
            </a:r>
          </a:p>
        </p:txBody>
      </p:sp>
      <p:sp>
        <p:nvSpPr>
          <p:cNvPr id="39938" name="Rectangle 3"/>
          <p:cNvSpPr>
            <a:spLocks noGrp="1" noChangeArrowheads="1"/>
          </p:cNvSpPr>
          <p:nvPr>
            <p:ph idx="1"/>
          </p:nvPr>
        </p:nvSpPr>
        <p:spPr/>
        <p:txBody>
          <a:bodyPr/>
          <a:lstStyle/>
          <a:p>
            <a:pPr>
              <a:lnSpc>
                <a:spcPct val="90000"/>
              </a:lnSpc>
            </a:pPr>
            <a:r>
              <a:rPr lang="en-GB" dirty="0" smtClean="0"/>
              <a:t>C# is an object-oriented programming language developed by Microsoft</a:t>
            </a:r>
          </a:p>
          <a:p>
            <a:pPr>
              <a:lnSpc>
                <a:spcPct val="90000"/>
              </a:lnSpc>
            </a:pPr>
            <a:r>
              <a:rPr lang="en-GB" dirty="0" smtClean="0"/>
              <a:t>Part of the .NET initiative</a:t>
            </a:r>
          </a:p>
          <a:p>
            <a:pPr>
              <a:lnSpc>
                <a:spcPct val="90000"/>
              </a:lnSpc>
            </a:pPr>
            <a:r>
              <a:rPr lang="en-GB" dirty="0" smtClean="0"/>
              <a:t>Procedural syntax based on C++ but aims to be a simpler more usable language</a:t>
            </a:r>
          </a:p>
          <a:p>
            <a:pPr>
              <a:lnSpc>
                <a:spcPct val="90000"/>
              </a:lnSpc>
            </a:pPr>
            <a:r>
              <a:rPr lang="en-GB" dirty="0" smtClean="0"/>
              <a:t>Two types of C# programs</a:t>
            </a:r>
          </a:p>
          <a:p>
            <a:pPr lvl="1">
              <a:lnSpc>
                <a:spcPct val="90000"/>
              </a:lnSpc>
            </a:pPr>
            <a:r>
              <a:rPr lang="en-GB" dirty="0" smtClean="0"/>
              <a:t>Console </a:t>
            </a:r>
            <a:r>
              <a:rPr lang="en-GB" dirty="0"/>
              <a:t>applications (without any visual </a:t>
            </a:r>
            <a:r>
              <a:rPr lang="en-GB" dirty="0" smtClean="0"/>
              <a:t>controls)</a:t>
            </a:r>
          </a:p>
          <a:p>
            <a:pPr lvl="1">
              <a:lnSpc>
                <a:spcPct val="90000"/>
              </a:lnSpc>
            </a:pPr>
            <a:r>
              <a:rPr lang="en-GB" dirty="0" smtClean="0"/>
              <a:t>Windows Forms (visual controls and events)</a:t>
            </a:r>
          </a:p>
          <a:p>
            <a:pPr>
              <a:lnSpc>
                <a:spcPct val="90000"/>
              </a:lnSpc>
            </a:pPr>
            <a:r>
              <a:rPr lang="en-GB" dirty="0" smtClean="0"/>
              <a:t>We will start with console applications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en-GB" sz="4000" dirty="0" smtClean="0"/>
              <a:t>Visual Studio.NET</a:t>
            </a:r>
          </a:p>
        </p:txBody>
      </p:sp>
      <p:sp>
        <p:nvSpPr>
          <p:cNvPr id="41986" name="Rectangle 5"/>
          <p:cNvSpPr>
            <a:spLocks noGrp="1" noChangeArrowheads="1"/>
          </p:cNvSpPr>
          <p:nvPr>
            <p:ph type="body" idx="1"/>
          </p:nvPr>
        </p:nvSpPr>
        <p:spPr/>
        <p:txBody>
          <a:bodyPr/>
          <a:lstStyle/>
          <a:p>
            <a:r>
              <a:rPr lang="en-GB" sz="2400" dirty="0" smtClean="0"/>
              <a:t>Microsoft’s Integrated Development Environment (IDE)</a:t>
            </a:r>
          </a:p>
          <a:p>
            <a:pPr lvl="1"/>
            <a:r>
              <a:rPr lang="en-GB" sz="2000" dirty="0" smtClean="0"/>
              <a:t>source code editor, build tools, compiler, debugger</a:t>
            </a:r>
          </a:p>
          <a:p>
            <a:r>
              <a:rPr lang="en-GB" sz="2400" dirty="0" smtClean="0"/>
              <a:t>Used to develop console and GUI applications (Windows Forms)</a:t>
            </a:r>
          </a:p>
          <a:p>
            <a:r>
              <a:rPr lang="en-GB" sz="2400" dirty="0" smtClean="0"/>
              <a:t>Also used to develop websites, web applications, mobile applications etc</a:t>
            </a:r>
          </a:p>
          <a:p>
            <a:r>
              <a:rPr lang="en-GB" sz="2400" dirty="0" smtClean="0"/>
              <a:t>Several languages supported</a:t>
            </a:r>
          </a:p>
          <a:p>
            <a:pPr lvl="1"/>
            <a:r>
              <a:rPr lang="en-GB" sz="2000" dirty="0" smtClean="0"/>
              <a:t>Visual Basic, C++, C#, J#</a:t>
            </a:r>
          </a:p>
          <a:p>
            <a:r>
              <a:rPr lang="en-GB" sz="2400" dirty="0" smtClean="0"/>
              <a:t>Students can download  Visual Studio 2010 free of charge via the Microsoft Alliance (you will receive a login via email)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195736" y="1772816"/>
            <a:ext cx="4776156" cy="3533775"/>
          </a:xfrm>
          <a:prstGeom prst="rect">
            <a:avLst/>
          </a:prstGeom>
          <a:noFill/>
          <a:ln w="9525">
            <a:noFill/>
            <a:miter lim="800000"/>
            <a:headEnd/>
            <a:tailEnd/>
          </a:ln>
        </p:spPr>
      </p:pic>
      <p:sp>
        <p:nvSpPr>
          <p:cNvPr id="44033" name="Rectangle 4"/>
          <p:cNvSpPr>
            <a:spLocks noGrp="1" noChangeArrowheads="1"/>
          </p:cNvSpPr>
          <p:nvPr>
            <p:ph type="title"/>
          </p:nvPr>
        </p:nvSpPr>
        <p:spPr/>
        <p:txBody>
          <a:bodyPr/>
          <a:lstStyle/>
          <a:p>
            <a:r>
              <a:rPr lang="en-GB" dirty="0" smtClean="0"/>
              <a:t>The Visual Studio 2010 IDE</a:t>
            </a:r>
          </a:p>
        </p:txBody>
      </p:sp>
      <p:sp>
        <p:nvSpPr>
          <p:cNvPr id="44035" name="Cloud Callout 4"/>
          <p:cNvSpPr>
            <a:spLocks noChangeArrowheads="1"/>
          </p:cNvSpPr>
          <p:nvPr/>
        </p:nvSpPr>
        <p:spPr bwMode="auto">
          <a:xfrm>
            <a:off x="214313" y="1643063"/>
            <a:ext cx="1857375" cy="1143000"/>
          </a:xfrm>
          <a:prstGeom prst="cloudCallout">
            <a:avLst>
              <a:gd name="adj1" fmla="val 67565"/>
              <a:gd name="adj2" fmla="val 42315"/>
            </a:avLst>
          </a:prstGeom>
          <a:solidFill>
            <a:schemeClr val="tx2">
              <a:lumMod val="40000"/>
              <a:lumOff val="60000"/>
            </a:schemeClr>
          </a:solidFill>
          <a:ln w="9525" algn="ctr">
            <a:solidFill>
              <a:schemeClr val="tx1"/>
            </a:solidFill>
            <a:round/>
            <a:headEnd/>
            <a:tailEnd/>
          </a:ln>
        </p:spPr>
        <p:txBody>
          <a:bodyPr/>
          <a:lstStyle/>
          <a:p>
            <a:pPr eaLnBrk="0" hangingPunct="0"/>
            <a:r>
              <a:rPr lang="en-GB" sz="2400" dirty="0">
                <a:latin typeface="Times New Roman" pitchFamily="18" charset="0"/>
              </a:rPr>
              <a:t>Toolbox</a:t>
            </a:r>
          </a:p>
        </p:txBody>
      </p:sp>
      <p:sp>
        <p:nvSpPr>
          <p:cNvPr id="44036" name="Cloud Callout 5"/>
          <p:cNvSpPr>
            <a:spLocks noChangeArrowheads="1"/>
          </p:cNvSpPr>
          <p:nvPr/>
        </p:nvSpPr>
        <p:spPr bwMode="auto">
          <a:xfrm>
            <a:off x="7072313" y="1643063"/>
            <a:ext cx="1857375" cy="1184275"/>
          </a:xfrm>
          <a:prstGeom prst="cloudCallout">
            <a:avLst>
              <a:gd name="adj1" fmla="val -92347"/>
              <a:gd name="adj2" fmla="val 46315"/>
            </a:avLst>
          </a:prstGeom>
          <a:solidFill>
            <a:schemeClr val="tx2">
              <a:lumMod val="40000"/>
              <a:lumOff val="60000"/>
            </a:schemeClr>
          </a:solidFill>
          <a:ln w="9525" algn="ctr">
            <a:solidFill>
              <a:schemeClr val="accent1"/>
            </a:solidFill>
            <a:round/>
            <a:headEnd/>
            <a:tailEnd/>
          </a:ln>
        </p:spPr>
        <p:txBody>
          <a:bodyPr/>
          <a:lstStyle/>
          <a:p>
            <a:pPr eaLnBrk="0" hangingPunct="0"/>
            <a:r>
              <a:rPr lang="en-GB" sz="2400">
                <a:latin typeface="Times New Roman" pitchFamily="18" charset="0"/>
              </a:rPr>
              <a:t>Project files</a:t>
            </a:r>
          </a:p>
        </p:txBody>
      </p:sp>
      <p:sp>
        <p:nvSpPr>
          <p:cNvPr id="44037" name="Cloud Callout 7"/>
          <p:cNvSpPr>
            <a:spLocks noChangeArrowheads="1"/>
          </p:cNvSpPr>
          <p:nvPr/>
        </p:nvSpPr>
        <p:spPr bwMode="auto">
          <a:xfrm>
            <a:off x="6516216" y="5157192"/>
            <a:ext cx="2286000" cy="1357313"/>
          </a:xfrm>
          <a:prstGeom prst="cloudCallout">
            <a:avLst>
              <a:gd name="adj1" fmla="val -54868"/>
              <a:gd name="adj2" fmla="val -93925"/>
            </a:avLst>
          </a:prstGeom>
          <a:solidFill>
            <a:schemeClr val="tx2">
              <a:lumMod val="40000"/>
              <a:lumOff val="60000"/>
            </a:schemeClr>
          </a:solidFill>
          <a:ln w="9525" algn="ctr">
            <a:solidFill>
              <a:schemeClr val="tx1"/>
            </a:solidFill>
            <a:round/>
            <a:headEnd/>
            <a:tailEnd/>
          </a:ln>
        </p:spPr>
        <p:txBody>
          <a:bodyPr/>
          <a:lstStyle/>
          <a:p>
            <a:pPr eaLnBrk="0" hangingPunct="0"/>
            <a:r>
              <a:rPr lang="en-GB" sz="2400">
                <a:latin typeface="Times New Roman" pitchFamily="18" charset="0"/>
              </a:rPr>
              <a:t>Properties</a:t>
            </a:r>
          </a:p>
        </p:txBody>
      </p:sp>
      <p:sp>
        <p:nvSpPr>
          <p:cNvPr id="44038" name="Cloud Callout 8"/>
          <p:cNvSpPr>
            <a:spLocks noChangeArrowheads="1"/>
          </p:cNvSpPr>
          <p:nvPr/>
        </p:nvSpPr>
        <p:spPr bwMode="auto">
          <a:xfrm>
            <a:off x="683568" y="5373216"/>
            <a:ext cx="2071687" cy="1398588"/>
          </a:xfrm>
          <a:prstGeom prst="cloudCallout">
            <a:avLst>
              <a:gd name="adj1" fmla="val 89732"/>
              <a:gd name="adj2" fmla="val -81614"/>
            </a:avLst>
          </a:prstGeom>
          <a:solidFill>
            <a:schemeClr val="tx2">
              <a:lumMod val="40000"/>
              <a:lumOff val="60000"/>
            </a:schemeClr>
          </a:solidFill>
          <a:ln w="9525" algn="ctr">
            <a:solidFill>
              <a:schemeClr val="accent1"/>
            </a:solidFill>
            <a:round/>
            <a:headEnd/>
            <a:tailEnd/>
          </a:ln>
        </p:spPr>
        <p:txBody>
          <a:bodyPr/>
          <a:lstStyle/>
          <a:p>
            <a:pPr eaLnBrk="0" hangingPunct="0"/>
            <a:r>
              <a:rPr lang="en-GB" sz="2400" dirty="0">
                <a:latin typeface="Times New Roman" pitchFamily="18" charset="0"/>
              </a:rPr>
              <a:t>Errors &amp; warnings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r>
              <a:rPr lang="en-GB" smtClean="0"/>
              <a:t>Programming Process</a:t>
            </a:r>
          </a:p>
        </p:txBody>
      </p:sp>
      <p:sp>
        <p:nvSpPr>
          <p:cNvPr id="46082" name="Content Placeholder 2"/>
          <p:cNvSpPr>
            <a:spLocks noGrp="1"/>
          </p:cNvSpPr>
          <p:nvPr>
            <p:ph idx="1"/>
          </p:nvPr>
        </p:nvSpPr>
        <p:spPr>
          <a:xfrm>
            <a:off x="457200" y="1340768"/>
            <a:ext cx="8229600" cy="4785395"/>
          </a:xfrm>
        </p:spPr>
        <p:txBody>
          <a:bodyPr/>
          <a:lstStyle/>
          <a:p>
            <a:pPr marL="457200" indent="-457200">
              <a:buFont typeface="+mj-lt"/>
              <a:buAutoNum type="arabicPeriod"/>
            </a:pPr>
            <a:r>
              <a:rPr lang="en-GB" sz="2400" dirty="0" smtClean="0"/>
              <a:t>Create a new solution/project</a:t>
            </a:r>
          </a:p>
          <a:p>
            <a:pPr marL="457200" indent="-457200">
              <a:buFont typeface="+mj-lt"/>
              <a:buAutoNum type="arabicPeriod"/>
            </a:pPr>
            <a:r>
              <a:rPr lang="en-GB" sz="2400" dirty="0" smtClean="0"/>
              <a:t>Select </a:t>
            </a:r>
            <a:r>
              <a:rPr lang="en-GB" sz="2400" b="1" dirty="0" smtClean="0"/>
              <a:t>console application</a:t>
            </a:r>
          </a:p>
          <a:p>
            <a:pPr marL="457200" indent="-457200">
              <a:buFont typeface="+mj-lt"/>
              <a:buAutoNum type="arabicPeriod"/>
            </a:pPr>
            <a:r>
              <a:rPr lang="en-GB" sz="2400" dirty="0" smtClean="0"/>
              <a:t>Add your own code statements to the program template provided</a:t>
            </a:r>
          </a:p>
          <a:p>
            <a:pPr marL="457200" indent="-457200">
              <a:buFont typeface="+mj-lt"/>
              <a:buAutoNum type="arabicPeriod"/>
            </a:pPr>
            <a:r>
              <a:rPr lang="en-GB" sz="2400" dirty="0" smtClean="0"/>
              <a:t>Run from within Visual Studio by pressing the green arrow</a:t>
            </a:r>
          </a:p>
          <a:p>
            <a:pPr marL="857250" lvl="1" indent="-457200"/>
            <a:r>
              <a:rPr lang="en-GB" sz="2000" dirty="0" smtClean="0"/>
              <a:t>This will compile the program (convert it into a machine-readable form), link in any external libraries and then run the .exe file produced</a:t>
            </a:r>
          </a:p>
          <a:p>
            <a:pPr marL="457200" indent="-457200">
              <a:buFont typeface="+mj-lt"/>
              <a:buAutoNum type="arabicPeriod"/>
            </a:pPr>
            <a:r>
              <a:rPr lang="en-GB" sz="2400" dirty="0" smtClean="0"/>
              <a:t>If compilation errors are encountered (i.e. </a:t>
            </a:r>
            <a:r>
              <a:rPr lang="en-GB" sz="2400" dirty="0" smtClean="0"/>
              <a:t>errors </a:t>
            </a:r>
            <a:r>
              <a:rPr lang="en-GB" sz="2400" dirty="0" smtClean="0"/>
              <a:t>in the code) they will be notified to you and the program will not run until they are fixed</a:t>
            </a:r>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Programming </a:t>
            </a:r>
            <a:r>
              <a:rPr lang="en-GB" dirty="0" smtClean="0"/>
              <a:t>example</a:t>
            </a:r>
            <a:endParaRPr lang="en-US" dirty="0"/>
          </a:p>
        </p:txBody>
      </p:sp>
      <p:sp>
        <p:nvSpPr>
          <p:cNvPr id="3" name="Content Placeholder 2"/>
          <p:cNvSpPr>
            <a:spLocks noGrp="1"/>
          </p:cNvSpPr>
          <p:nvPr>
            <p:ph idx="1"/>
          </p:nvPr>
        </p:nvSpPr>
        <p:spPr>
          <a:xfrm>
            <a:off x="467544" y="1196752"/>
            <a:ext cx="8363272" cy="3705275"/>
          </a:xfrm>
        </p:spPr>
        <p:txBody>
          <a:bodyPr/>
          <a:lstStyle/>
          <a:p>
            <a:r>
              <a:rPr lang="en-GB" dirty="0" smtClean="0"/>
              <a:t>We want to write a program which will display a birthday message to the user</a:t>
            </a:r>
          </a:p>
          <a:p>
            <a:r>
              <a:rPr lang="en-GB" dirty="0" smtClean="0"/>
              <a:t>The steps of the program will be:</a:t>
            </a:r>
          </a:p>
          <a:p>
            <a:pPr lvl="1"/>
            <a:r>
              <a:rPr lang="en-GB" dirty="0" smtClean="0"/>
              <a:t>Ask the user to type in the date of their birthday</a:t>
            </a:r>
          </a:p>
          <a:p>
            <a:pPr lvl="1"/>
            <a:r>
              <a:rPr lang="en-GB" dirty="0" smtClean="0"/>
              <a:t>Accept the date typed in, into a </a:t>
            </a:r>
            <a:r>
              <a:rPr lang="en-GB" b="1" dirty="0" smtClean="0"/>
              <a:t>variable</a:t>
            </a:r>
          </a:p>
          <a:p>
            <a:pPr lvl="1"/>
            <a:r>
              <a:rPr lang="en-GB" dirty="0" smtClean="0"/>
              <a:t>Display the birthday message along with </a:t>
            </a:r>
            <a:r>
              <a:rPr lang="en-GB" dirty="0" smtClean="0"/>
              <a:t>                 the </a:t>
            </a:r>
            <a:r>
              <a:rPr lang="en-GB" dirty="0" smtClean="0"/>
              <a:t>birthday date for the variable</a:t>
            </a:r>
          </a:p>
          <a:p>
            <a:endParaRPr lang="en-US" dirty="0"/>
          </a:p>
        </p:txBody>
      </p:sp>
      <p:sp>
        <p:nvSpPr>
          <p:cNvPr id="4" name="Footer Placeholder 3"/>
          <p:cNvSpPr>
            <a:spLocks noGrp="1"/>
          </p:cNvSpPr>
          <p:nvPr>
            <p:ph type="ftr" sz="quarter" idx="11"/>
          </p:nvPr>
        </p:nvSpPr>
        <p:spPr/>
        <p:txBody>
          <a:bodyPr/>
          <a:lstStyle/>
          <a:p>
            <a:pPr>
              <a:defRPr/>
            </a:pPr>
            <a:r>
              <a:rPr lang="en-GB" smtClean="0"/>
              <a:t>CET101 Programming ~ Session 1</a:t>
            </a:r>
            <a:endParaRPr lang="en-GB" dirty="0"/>
          </a:p>
        </p:txBody>
      </p:sp>
      <p:sp>
        <p:nvSpPr>
          <p:cNvPr id="5" name="Slide Number Placeholder 4"/>
          <p:cNvSpPr>
            <a:spLocks noGrp="1"/>
          </p:cNvSpPr>
          <p:nvPr>
            <p:ph type="sldNum" sz="quarter" idx="12"/>
          </p:nvPr>
        </p:nvSpPr>
        <p:spPr/>
        <p:txBody>
          <a:bodyPr/>
          <a:lstStyle/>
          <a:p>
            <a:pPr>
              <a:defRPr/>
            </a:pPr>
            <a:fld id="{8802EEBC-AE69-473D-8088-44ECA446497D}" type="slidenum">
              <a:rPr lang="en-US" smtClean="0"/>
              <a:pPr>
                <a:defRPr/>
              </a:pPr>
              <a:t>24</a:t>
            </a:fld>
            <a:endParaRPr lang="en-US"/>
          </a:p>
        </p:txBody>
      </p:sp>
      <p:pic>
        <p:nvPicPr>
          <p:cNvPr id="1026" name="Picture 2" descr="C:\Users\Linda\AppData\Local\Microsoft\Windows\Temporary Internet Files\Content.IE5\NQEDX79N\MC900383154[1].wmf"/>
          <p:cNvPicPr>
            <a:picLocks noChangeAspect="1" noChangeArrowheads="1"/>
          </p:cNvPicPr>
          <p:nvPr/>
        </p:nvPicPr>
        <p:blipFill>
          <a:blip r:embed="rId2" cstate="print"/>
          <a:srcRect/>
          <a:stretch>
            <a:fillRect/>
          </a:stretch>
        </p:blipFill>
        <p:spPr bwMode="auto">
          <a:xfrm>
            <a:off x="6588224" y="3789040"/>
            <a:ext cx="2172958" cy="266429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pPr algn="l"/>
            <a:r>
              <a:rPr lang="en-GB" dirty="0" smtClean="0"/>
              <a:t>  Storing </a:t>
            </a:r>
            <a:r>
              <a:rPr lang="en-GB" dirty="0" smtClean="0"/>
              <a:t>data in variables</a:t>
            </a:r>
          </a:p>
        </p:txBody>
      </p:sp>
      <p:sp>
        <p:nvSpPr>
          <p:cNvPr id="52226" name="Content Placeholder 2"/>
          <p:cNvSpPr>
            <a:spLocks noGrp="1"/>
          </p:cNvSpPr>
          <p:nvPr>
            <p:ph idx="1"/>
          </p:nvPr>
        </p:nvSpPr>
        <p:spPr>
          <a:xfrm>
            <a:off x="323528" y="1268760"/>
            <a:ext cx="8229600" cy="4756806"/>
          </a:xfrm>
        </p:spPr>
        <p:txBody>
          <a:bodyPr/>
          <a:lstStyle/>
          <a:p>
            <a:r>
              <a:rPr lang="en-GB" sz="2400" dirty="0" smtClean="0"/>
              <a:t>The computer memory stores data </a:t>
            </a:r>
            <a:r>
              <a:rPr lang="en-GB" sz="2400" dirty="0" smtClean="0"/>
              <a:t>used </a:t>
            </a:r>
            <a:r>
              <a:rPr lang="en-GB" sz="2400" dirty="0" smtClean="0"/>
              <a:t>by </a:t>
            </a:r>
            <a:r>
              <a:rPr lang="en-GB" sz="2400" dirty="0" smtClean="0"/>
              <a:t> a program</a:t>
            </a:r>
          </a:p>
          <a:p>
            <a:r>
              <a:rPr lang="en-GB" sz="2400" dirty="0" smtClean="0"/>
              <a:t>It is </a:t>
            </a:r>
            <a:r>
              <a:rPr lang="en-GB" sz="2400" dirty="0" smtClean="0"/>
              <a:t>like a filing cabinet</a:t>
            </a:r>
          </a:p>
          <a:p>
            <a:pPr lvl="1"/>
            <a:r>
              <a:rPr lang="en-GB" sz="2000" dirty="0" smtClean="0"/>
              <a:t>The drawers are memory locations, each one can hold </a:t>
            </a:r>
            <a:r>
              <a:rPr lang="en-GB" sz="2000" dirty="0" smtClean="0"/>
              <a:t>a value</a:t>
            </a:r>
          </a:p>
          <a:p>
            <a:pPr lvl="1"/>
            <a:r>
              <a:rPr lang="en-GB" sz="2000" dirty="0" smtClean="0"/>
              <a:t>Different </a:t>
            </a:r>
            <a:r>
              <a:rPr lang="en-GB" sz="2000" dirty="0" smtClean="0"/>
              <a:t>drawers can </a:t>
            </a:r>
            <a:r>
              <a:rPr lang="en-GB" sz="2000" dirty="0" smtClean="0"/>
              <a:t>store different types of </a:t>
            </a:r>
            <a:r>
              <a:rPr lang="en-GB" sz="2000" dirty="0" smtClean="0"/>
              <a:t>data</a:t>
            </a:r>
          </a:p>
          <a:p>
            <a:pPr lvl="1"/>
            <a:r>
              <a:rPr lang="en-GB" sz="2000" dirty="0" smtClean="0"/>
              <a:t>e.g</a:t>
            </a:r>
            <a:r>
              <a:rPr lang="en-GB" sz="2000" dirty="0" smtClean="0"/>
              <a:t>. string, integer, character</a:t>
            </a:r>
          </a:p>
          <a:p>
            <a:pPr lvl="1"/>
            <a:r>
              <a:rPr lang="en-GB" sz="2000" dirty="0" smtClean="0"/>
              <a:t>Each drawer is labelled </a:t>
            </a:r>
            <a:r>
              <a:rPr lang="en-GB" sz="2000" dirty="0" smtClean="0"/>
              <a:t>with a name and the data type of the data stored there</a:t>
            </a:r>
          </a:p>
          <a:p>
            <a:pPr lvl="1"/>
            <a:r>
              <a:rPr lang="en-GB" sz="2000" dirty="0" smtClean="0"/>
              <a:t>The program can access the </a:t>
            </a:r>
            <a:r>
              <a:rPr lang="en-GB" sz="2000" dirty="0" smtClean="0"/>
              <a:t>memory location </a:t>
            </a:r>
            <a:r>
              <a:rPr lang="en-GB" sz="2000" dirty="0" smtClean="0"/>
              <a:t>using the name</a:t>
            </a:r>
            <a:endParaRPr lang="en-GB" sz="2000" dirty="0" smtClean="0"/>
          </a:p>
          <a:p>
            <a:r>
              <a:rPr lang="en-GB" sz="2400" dirty="0" smtClean="0"/>
              <a:t>We call these memory locations </a:t>
            </a:r>
            <a:r>
              <a:rPr lang="en-GB" sz="2400" dirty="0" smtClean="0">
                <a:solidFill>
                  <a:srgbClr val="FF0000"/>
                </a:solidFill>
              </a:rPr>
              <a:t>variables</a:t>
            </a:r>
            <a:r>
              <a:rPr lang="en-GB" sz="2400" dirty="0" smtClean="0"/>
              <a:t>, as </a:t>
            </a:r>
            <a:r>
              <a:rPr lang="en-GB" sz="2400" dirty="0" smtClean="0"/>
              <a:t>the same memory location can store different values at different points in the </a:t>
            </a:r>
            <a:r>
              <a:rPr lang="en-GB" sz="2400" dirty="0" smtClean="0"/>
              <a:t>program</a:t>
            </a:r>
          </a:p>
          <a:p>
            <a:pPr lvl="1"/>
            <a:r>
              <a:rPr lang="en-GB" sz="2000" dirty="0" smtClean="0"/>
              <a:t>However</a:t>
            </a:r>
            <a:r>
              <a:rPr lang="en-GB" sz="2000" dirty="0" smtClean="0"/>
              <a:t>, a variable cannot change its data type e.g. If it is declared as a string it can only store strings</a:t>
            </a:r>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25</a:t>
            </a:fld>
            <a:endParaRPr lang="en-US" dirty="0"/>
          </a:p>
        </p:txBody>
      </p:sp>
      <p:pic>
        <p:nvPicPr>
          <p:cNvPr id="7" name="Picture 2" descr="C:\Users\Linda\AppData\Local\Microsoft\Windows\Temporary Internet Files\Content.IE5\NQEDX79N\MC900326266[1].wmf"/>
          <p:cNvPicPr>
            <a:picLocks noChangeAspect="1" noChangeArrowheads="1"/>
          </p:cNvPicPr>
          <p:nvPr/>
        </p:nvPicPr>
        <p:blipFill>
          <a:blip r:embed="rId3" cstate="print"/>
          <a:srcRect/>
          <a:stretch>
            <a:fillRect/>
          </a:stretch>
        </p:blipFill>
        <p:spPr bwMode="auto">
          <a:xfrm>
            <a:off x="7380312" y="548680"/>
            <a:ext cx="1578609" cy="2808312"/>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GB" dirty="0" smtClean="0"/>
              <a:t>Declaring a variable</a:t>
            </a:r>
            <a:endParaRPr lang="en-US" dirty="0"/>
          </a:p>
        </p:txBody>
      </p:sp>
      <p:sp>
        <p:nvSpPr>
          <p:cNvPr id="3" name="Content Placeholder 2"/>
          <p:cNvSpPr>
            <a:spLocks noGrp="1"/>
          </p:cNvSpPr>
          <p:nvPr>
            <p:ph idx="1"/>
          </p:nvPr>
        </p:nvSpPr>
        <p:spPr>
          <a:xfrm>
            <a:off x="457200" y="1124744"/>
            <a:ext cx="8229600" cy="5001419"/>
          </a:xfrm>
        </p:spPr>
        <p:txBody>
          <a:bodyPr/>
          <a:lstStyle/>
          <a:p>
            <a:pPr>
              <a:buNone/>
            </a:pPr>
            <a:r>
              <a:rPr lang="en-US" dirty="0" smtClean="0">
                <a:solidFill>
                  <a:srgbClr val="0070C0"/>
                </a:solidFill>
                <a:latin typeface="Consolas" pitchFamily="49" charset="0"/>
                <a:cs typeface="Consolas" pitchFamily="49" charset="0"/>
              </a:rPr>
              <a:t>     String</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sBirthDate</a:t>
            </a:r>
            <a:r>
              <a:rPr lang="en-US" dirty="0" smtClean="0">
                <a:latin typeface="Consolas" pitchFamily="49" charset="0"/>
                <a:cs typeface="Consolas" pitchFamily="49" charset="0"/>
              </a:rPr>
              <a:t>;</a:t>
            </a:r>
          </a:p>
          <a:p>
            <a:pPr>
              <a:buNone/>
            </a:pPr>
            <a:endParaRPr lang="en-US" sz="1600" dirty="0" smtClean="0">
              <a:latin typeface="Consolas" pitchFamily="49" charset="0"/>
              <a:cs typeface="Consolas" pitchFamily="49" charset="0"/>
            </a:endParaRPr>
          </a:p>
          <a:p>
            <a:pPr>
              <a:defRPr/>
            </a:pPr>
            <a:r>
              <a:rPr lang="en-GB" sz="2400" dirty="0" smtClean="0"/>
              <a:t>This creates a variable called </a:t>
            </a:r>
            <a:r>
              <a:rPr lang="en-GB" sz="2400" dirty="0" err="1" smtClean="0"/>
              <a:t>sBirthDate</a:t>
            </a:r>
            <a:endParaRPr lang="en-GB" sz="2400" dirty="0" smtClean="0"/>
          </a:p>
          <a:p>
            <a:pPr>
              <a:defRPr/>
            </a:pPr>
            <a:r>
              <a:rPr lang="en-GB" sz="2400" dirty="0" smtClean="0"/>
              <a:t>This variable will be used to store String data</a:t>
            </a:r>
          </a:p>
          <a:p>
            <a:pPr>
              <a:defRPr/>
            </a:pPr>
            <a:r>
              <a:rPr lang="en-GB" sz="2400" dirty="0" smtClean="0"/>
              <a:t>At this point the memory location is identified but it does not yet contain any data (an empty box)</a:t>
            </a:r>
          </a:p>
          <a:p>
            <a:pPr>
              <a:defRPr/>
            </a:pPr>
            <a:r>
              <a:rPr lang="en-GB" sz="2400" dirty="0" smtClean="0"/>
              <a:t>As a convention we start the name of a String variable with “s” so that we can see at a glance the type of data stored</a:t>
            </a:r>
          </a:p>
          <a:p>
            <a:pPr>
              <a:defRPr/>
            </a:pPr>
            <a:r>
              <a:rPr lang="en-GB" sz="2400" dirty="0" smtClean="0"/>
              <a:t>A naming convention is not compulsory in C# but it is considered good programming practice</a:t>
            </a:r>
          </a:p>
          <a:p>
            <a:pPr>
              <a:defRPr/>
            </a:pPr>
            <a:r>
              <a:rPr lang="en-GB" sz="2400" dirty="0" smtClean="0"/>
              <a:t>Variable names can contain a mixture of letters, numbers and some characters (e.g. _) but no spaces</a:t>
            </a:r>
          </a:p>
          <a:p>
            <a:endParaRPr lang="en-US" dirty="0" smtClean="0">
              <a:latin typeface="Consolas" pitchFamily="49" charset="0"/>
              <a:cs typeface="Consolas" pitchFamily="49" charset="0"/>
            </a:endParaRPr>
          </a:p>
          <a:p>
            <a:endParaRPr lang="en-US" dirty="0"/>
          </a:p>
        </p:txBody>
      </p:sp>
      <p:sp>
        <p:nvSpPr>
          <p:cNvPr id="4" name="Footer Placeholder 3"/>
          <p:cNvSpPr>
            <a:spLocks noGrp="1"/>
          </p:cNvSpPr>
          <p:nvPr>
            <p:ph type="ftr" sz="quarter" idx="11"/>
          </p:nvPr>
        </p:nvSpPr>
        <p:spPr/>
        <p:txBody>
          <a:bodyPr/>
          <a:lstStyle/>
          <a:p>
            <a:pPr>
              <a:defRPr/>
            </a:pPr>
            <a:r>
              <a:rPr lang="en-GB" smtClean="0"/>
              <a:t>CET101 Programming ~ Session 1</a:t>
            </a:r>
            <a:endParaRPr lang="en-GB" dirty="0"/>
          </a:p>
        </p:txBody>
      </p:sp>
      <p:sp>
        <p:nvSpPr>
          <p:cNvPr id="5" name="Slide Number Placeholder 4"/>
          <p:cNvSpPr>
            <a:spLocks noGrp="1"/>
          </p:cNvSpPr>
          <p:nvPr>
            <p:ph type="sldNum" sz="quarter" idx="12"/>
          </p:nvPr>
        </p:nvSpPr>
        <p:spPr/>
        <p:txBody>
          <a:bodyPr/>
          <a:lstStyle/>
          <a:p>
            <a:pPr>
              <a:defRPr/>
            </a:pPr>
            <a:fld id="{8802EEBC-AE69-473D-8088-44ECA446497D}" type="slidenum">
              <a:rPr lang="en-US" smtClean="0"/>
              <a:pPr>
                <a:def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Outputting text</a:t>
            </a:r>
            <a:endParaRPr lang="en-US" dirty="0"/>
          </a:p>
        </p:txBody>
      </p:sp>
      <p:sp>
        <p:nvSpPr>
          <p:cNvPr id="3" name="Content Placeholder 2"/>
          <p:cNvSpPr>
            <a:spLocks noGrp="1"/>
          </p:cNvSpPr>
          <p:nvPr>
            <p:ph idx="1"/>
          </p:nvPr>
        </p:nvSpPr>
        <p:spPr>
          <a:xfrm>
            <a:off x="457200" y="1412776"/>
            <a:ext cx="8363272" cy="4713387"/>
          </a:xfrm>
        </p:spPr>
        <p:txBody>
          <a:bodyPr/>
          <a:lstStyle/>
          <a:p>
            <a:pPr>
              <a:buNone/>
            </a:pPr>
            <a:r>
              <a:rPr lang="en-GB" sz="2000" dirty="0" err="1" smtClean="0">
                <a:solidFill>
                  <a:srgbClr val="0070C0"/>
                </a:solidFill>
                <a:latin typeface="Consolas" pitchFamily="49" charset="0"/>
                <a:cs typeface="Consolas" pitchFamily="49" charset="0"/>
              </a:rPr>
              <a:t>Console</a:t>
            </a:r>
            <a:r>
              <a:rPr lang="en-GB" sz="2000" dirty="0" err="1" smtClean="0">
                <a:latin typeface="Consolas" pitchFamily="49" charset="0"/>
                <a:cs typeface="Consolas" pitchFamily="49" charset="0"/>
              </a:rPr>
              <a:t>.Write</a:t>
            </a:r>
            <a:r>
              <a:rPr lang="en-GB" sz="2000" dirty="0" smtClean="0">
                <a:latin typeface="Consolas" pitchFamily="49" charset="0"/>
                <a:cs typeface="Consolas" pitchFamily="49" charset="0"/>
              </a:rPr>
              <a:t>(</a:t>
            </a:r>
            <a:r>
              <a:rPr lang="en-GB" sz="2000" dirty="0" smtClean="0">
                <a:solidFill>
                  <a:srgbClr val="C00000"/>
                </a:solidFill>
                <a:latin typeface="Consolas" pitchFamily="49" charset="0"/>
                <a:cs typeface="Consolas" pitchFamily="49" charset="0"/>
              </a:rPr>
              <a:t>"Please enter the date of your birthday: "</a:t>
            </a:r>
            <a:r>
              <a:rPr lang="en-GB" sz="2000" dirty="0" smtClean="0">
                <a:latin typeface="Consolas" pitchFamily="49" charset="0"/>
                <a:cs typeface="Consolas" pitchFamily="49" charset="0"/>
              </a:rPr>
              <a:t>);</a:t>
            </a:r>
          </a:p>
          <a:p>
            <a:pPr>
              <a:buNone/>
            </a:pPr>
            <a:endParaRPr lang="en-GB" sz="1800" dirty="0" smtClean="0">
              <a:latin typeface="Consolas" pitchFamily="49" charset="0"/>
              <a:cs typeface="Consolas" pitchFamily="49" charset="0"/>
            </a:endParaRPr>
          </a:p>
          <a:p>
            <a:r>
              <a:rPr lang="en-GB" sz="2800" dirty="0" smtClean="0">
                <a:cs typeface="Consolas" pitchFamily="49" charset="0"/>
              </a:rPr>
              <a:t>We need to display instructions to the user to ask them to type in their birthday</a:t>
            </a:r>
          </a:p>
          <a:p>
            <a:r>
              <a:rPr lang="en-GB" sz="2800" dirty="0" smtClean="0">
                <a:cs typeface="Consolas" pitchFamily="49" charset="0"/>
              </a:rPr>
              <a:t>The instruction: </a:t>
            </a:r>
            <a:r>
              <a:rPr lang="en-GB" sz="2800" dirty="0" err="1" smtClean="0">
                <a:solidFill>
                  <a:srgbClr val="0070C0"/>
                </a:solidFill>
                <a:cs typeface="Consolas" pitchFamily="49" charset="0"/>
              </a:rPr>
              <a:t>Console</a:t>
            </a:r>
            <a:r>
              <a:rPr lang="en-GB" sz="2800" dirty="0" err="1" smtClean="0">
                <a:cs typeface="Consolas" pitchFamily="49" charset="0"/>
              </a:rPr>
              <a:t>.Write</a:t>
            </a:r>
            <a:r>
              <a:rPr lang="en-GB" sz="2800" dirty="0" smtClean="0">
                <a:cs typeface="Consolas" pitchFamily="49" charset="0"/>
              </a:rPr>
              <a:t>(</a:t>
            </a:r>
            <a:r>
              <a:rPr lang="en-GB" sz="2800" dirty="0" smtClean="0">
                <a:solidFill>
                  <a:srgbClr val="C00000"/>
                </a:solidFill>
                <a:latin typeface="Consolas" pitchFamily="49" charset="0"/>
                <a:cs typeface="Consolas" pitchFamily="49" charset="0"/>
              </a:rPr>
              <a:t>" ... "</a:t>
            </a:r>
            <a:r>
              <a:rPr lang="en-GB" sz="2800" dirty="0" smtClean="0">
                <a:cs typeface="Consolas" pitchFamily="49" charset="0"/>
              </a:rPr>
              <a:t>) will take the text inside the speech marks and display it on the console screen</a:t>
            </a:r>
          </a:p>
          <a:p>
            <a:r>
              <a:rPr lang="en-GB" sz="2800" dirty="0" smtClean="0">
                <a:cs typeface="Consolas" pitchFamily="49" charset="0"/>
              </a:rPr>
              <a:t>Information inside a set of speech marks is called a </a:t>
            </a:r>
            <a:r>
              <a:rPr lang="en-GB" sz="2800" b="1" dirty="0" smtClean="0">
                <a:cs typeface="Consolas" pitchFamily="49" charset="0"/>
              </a:rPr>
              <a:t>string literal </a:t>
            </a:r>
            <a:r>
              <a:rPr lang="en-GB" sz="2800" dirty="0" smtClean="0">
                <a:cs typeface="Consolas" pitchFamily="49" charset="0"/>
              </a:rPr>
              <a:t>(literally displayed as shown)</a:t>
            </a:r>
            <a:endParaRPr lang="en-GB" sz="2800" b="1" dirty="0" smtClean="0">
              <a:cs typeface="Consolas" pitchFamily="49" charset="0"/>
            </a:endParaRPr>
          </a:p>
          <a:p>
            <a:r>
              <a:rPr lang="en-GB" sz="2800" dirty="0" smtClean="0">
                <a:cs typeface="Consolas" pitchFamily="49" charset="0"/>
              </a:rPr>
              <a:t>On the program listing, it is shown in a red colour</a:t>
            </a:r>
          </a:p>
        </p:txBody>
      </p:sp>
      <p:sp>
        <p:nvSpPr>
          <p:cNvPr id="4" name="Footer Placeholder 3"/>
          <p:cNvSpPr>
            <a:spLocks noGrp="1"/>
          </p:cNvSpPr>
          <p:nvPr>
            <p:ph type="ftr" sz="quarter" idx="11"/>
          </p:nvPr>
        </p:nvSpPr>
        <p:spPr/>
        <p:txBody>
          <a:bodyPr/>
          <a:lstStyle/>
          <a:p>
            <a:pPr>
              <a:defRPr/>
            </a:pPr>
            <a:r>
              <a:rPr lang="en-GB" smtClean="0"/>
              <a:t>CET101 Programming ~ Session 1</a:t>
            </a:r>
            <a:endParaRPr lang="en-GB" dirty="0"/>
          </a:p>
        </p:txBody>
      </p:sp>
      <p:sp>
        <p:nvSpPr>
          <p:cNvPr id="5" name="Slide Number Placeholder 4"/>
          <p:cNvSpPr>
            <a:spLocks noGrp="1"/>
          </p:cNvSpPr>
          <p:nvPr>
            <p:ph type="sldNum" sz="quarter" idx="12"/>
          </p:nvPr>
        </p:nvSpPr>
        <p:spPr/>
        <p:txBody>
          <a:bodyPr/>
          <a:lstStyle/>
          <a:p>
            <a:pPr>
              <a:defRPr/>
            </a:pPr>
            <a:fld id="{8802EEBC-AE69-473D-8088-44ECA446497D}" type="slidenum">
              <a:rPr lang="en-US" smtClean="0"/>
              <a:pPr>
                <a:defRPr/>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Entering data</a:t>
            </a:r>
            <a:endParaRPr lang="en-US" dirty="0"/>
          </a:p>
        </p:txBody>
      </p:sp>
      <p:sp>
        <p:nvSpPr>
          <p:cNvPr id="3" name="Content Placeholder 2"/>
          <p:cNvSpPr>
            <a:spLocks noGrp="1"/>
          </p:cNvSpPr>
          <p:nvPr>
            <p:ph idx="1"/>
          </p:nvPr>
        </p:nvSpPr>
        <p:spPr>
          <a:xfrm>
            <a:off x="457200" y="1484784"/>
            <a:ext cx="8229600" cy="4641379"/>
          </a:xfrm>
        </p:spPr>
        <p:txBody>
          <a:bodyPr/>
          <a:lstStyle/>
          <a:p>
            <a:pPr>
              <a:buNone/>
            </a:pPr>
            <a:r>
              <a:rPr lang="en-US" sz="2400" dirty="0" err="1" smtClean="0">
                <a:latin typeface="Consolas" pitchFamily="49" charset="0"/>
                <a:cs typeface="Consolas" pitchFamily="49" charset="0"/>
              </a:rPr>
              <a:t>sBirthDate</a:t>
            </a:r>
            <a:r>
              <a:rPr lang="en-US" sz="2400" dirty="0" smtClean="0">
                <a:latin typeface="Consolas" pitchFamily="49" charset="0"/>
                <a:cs typeface="Consolas" pitchFamily="49" charset="0"/>
              </a:rPr>
              <a:t> = </a:t>
            </a:r>
            <a:r>
              <a:rPr lang="en-US" sz="2400" dirty="0" err="1" smtClean="0">
                <a:solidFill>
                  <a:srgbClr val="0070C0"/>
                </a:solidFill>
                <a:latin typeface="Consolas" pitchFamily="49" charset="0"/>
                <a:cs typeface="Consolas" pitchFamily="49" charset="0"/>
              </a:rPr>
              <a:t>Console</a:t>
            </a:r>
            <a:r>
              <a:rPr lang="en-US" sz="2400" dirty="0" err="1" smtClean="0">
                <a:latin typeface="Consolas" pitchFamily="49" charset="0"/>
                <a:cs typeface="Consolas" pitchFamily="49" charset="0"/>
              </a:rPr>
              <a:t>.ReadLine</a:t>
            </a:r>
            <a:r>
              <a:rPr lang="en-US" sz="2400" dirty="0" smtClean="0">
                <a:latin typeface="Consolas" pitchFamily="49" charset="0"/>
                <a:cs typeface="Consolas" pitchFamily="49" charset="0"/>
              </a:rPr>
              <a:t>();</a:t>
            </a:r>
          </a:p>
          <a:p>
            <a:pPr>
              <a:buNone/>
            </a:pPr>
            <a:endParaRPr lang="en-US" sz="2400" dirty="0" smtClean="0">
              <a:latin typeface="Consolas" pitchFamily="49" charset="0"/>
              <a:cs typeface="Consolas" pitchFamily="49" charset="0"/>
            </a:endParaRPr>
          </a:p>
          <a:p>
            <a:r>
              <a:rPr lang="en-GB" sz="2400" dirty="0" err="1" smtClean="0">
                <a:solidFill>
                  <a:srgbClr val="0070C0"/>
                </a:solidFill>
                <a:latin typeface="Consolas" pitchFamily="49" charset="0"/>
                <a:cs typeface="Consolas" pitchFamily="49" charset="0"/>
              </a:rPr>
              <a:t>Console</a:t>
            </a:r>
            <a:r>
              <a:rPr lang="en-GB" sz="2400" dirty="0" err="1" smtClean="0">
                <a:latin typeface="Consolas" pitchFamily="49" charset="0"/>
                <a:cs typeface="Consolas" pitchFamily="49" charset="0"/>
              </a:rPr>
              <a:t>.ReadLine</a:t>
            </a:r>
            <a:r>
              <a:rPr lang="en-GB" sz="2400" dirty="0" smtClean="0">
                <a:latin typeface="Consolas" pitchFamily="49" charset="0"/>
                <a:cs typeface="Consolas" pitchFamily="49" charset="0"/>
              </a:rPr>
              <a:t>() </a:t>
            </a:r>
            <a:r>
              <a:rPr lang="en-GB" sz="2400" dirty="0" smtClean="0"/>
              <a:t>is a method to get some text that a user has typed in</a:t>
            </a:r>
          </a:p>
          <a:p>
            <a:r>
              <a:rPr lang="en-GB" sz="2400" dirty="0" smtClean="0"/>
              <a:t>The text is being stored (assigned to) the </a:t>
            </a:r>
            <a:r>
              <a:rPr lang="en-GB" sz="2400" b="1" dirty="0" err="1" smtClean="0"/>
              <a:t>sBirthDate</a:t>
            </a:r>
            <a:r>
              <a:rPr lang="en-GB" sz="2400" dirty="0" smtClean="0"/>
              <a:t> variable  using the = symbol</a:t>
            </a:r>
            <a:endParaRPr lang="en-GB" sz="2000" dirty="0" smtClean="0"/>
          </a:p>
          <a:p>
            <a:r>
              <a:rPr lang="en-GB" sz="2400" dirty="0" smtClean="0"/>
              <a:t>A string literal can also be assigned directly to </a:t>
            </a:r>
            <a:r>
              <a:rPr lang="en-GB" sz="2400" dirty="0" smtClean="0"/>
              <a:t>a</a:t>
            </a:r>
            <a:r>
              <a:rPr lang="en-GB" sz="2400" dirty="0" smtClean="0"/>
              <a:t> </a:t>
            </a:r>
            <a:r>
              <a:rPr lang="en-GB" sz="2400" dirty="0" smtClean="0"/>
              <a:t>String variable:</a:t>
            </a:r>
          </a:p>
          <a:p>
            <a:pPr>
              <a:buNone/>
            </a:pPr>
            <a:r>
              <a:rPr lang="en-GB" sz="2400" dirty="0" smtClean="0">
                <a:latin typeface="Courier New" pitchFamily="49" charset="0"/>
                <a:cs typeface="Courier New" pitchFamily="49" charset="0"/>
              </a:rPr>
              <a:t>   </a:t>
            </a:r>
            <a:r>
              <a:rPr lang="en-GB" sz="2400" dirty="0" err="1" smtClean="0">
                <a:latin typeface="Consolas" pitchFamily="49" charset="0"/>
                <a:cs typeface="Consolas" pitchFamily="49" charset="0"/>
              </a:rPr>
              <a:t>sBirthDate</a:t>
            </a:r>
            <a:r>
              <a:rPr lang="en-GB" sz="2400" dirty="0" smtClean="0">
                <a:latin typeface="Consolas" pitchFamily="49" charset="0"/>
                <a:cs typeface="Consolas" pitchFamily="49" charset="0"/>
              </a:rPr>
              <a:t> = </a:t>
            </a:r>
            <a:r>
              <a:rPr lang="en-GB" sz="2400" dirty="0" smtClean="0">
                <a:solidFill>
                  <a:srgbClr val="C00000"/>
                </a:solidFill>
                <a:latin typeface="Consolas" pitchFamily="49" charset="0"/>
                <a:cs typeface="Consolas" pitchFamily="49" charset="0"/>
              </a:rPr>
              <a:t>"18</a:t>
            </a:r>
            <a:r>
              <a:rPr lang="en-GB" sz="2400" baseline="30000" dirty="0" smtClean="0">
                <a:solidFill>
                  <a:srgbClr val="C00000"/>
                </a:solidFill>
                <a:latin typeface="Consolas" pitchFamily="49" charset="0"/>
                <a:cs typeface="Consolas" pitchFamily="49" charset="0"/>
              </a:rPr>
              <a:t>th</a:t>
            </a:r>
            <a:r>
              <a:rPr lang="en-GB" sz="2400" dirty="0" smtClean="0">
                <a:solidFill>
                  <a:srgbClr val="C00000"/>
                </a:solidFill>
                <a:latin typeface="Consolas" pitchFamily="49" charset="0"/>
                <a:cs typeface="Consolas" pitchFamily="49" charset="0"/>
              </a:rPr>
              <a:t> October"</a:t>
            </a:r>
            <a:r>
              <a:rPr lang="en-GB" sz="2400" dirty="0" smtClean="0">
                <a:latin typeface="Consolas" pitchFamily="49" charset="0"/>
                <a:cs typeface="Consolas" pitchFamily="49" charset="0"/>
              </a:rPr>
              <a:t>;</a:t>
            </a:r>
          </a:p>
          <a:p>
            <a:r>
              <a:rPr lang="en-GB" sz="2400" dirty="0" smtClean="0"/>
              <a:t>Note that string literals are surrounded by </a:t>
            </a:r>
            <a:r>
              <a:rPr lang="en-GB" sz="2400" dirty="0" smtClean="0">
                <a:solidFill>
                  <a:srgbClr val="C00000"/>
                </a:solidFill>
                <a:latin typeface="Consolas" pitchFamily="49" charset="0"/>
                <a:cs typeface="Consolas" pitchFamily="49" charset="0"/>
              </a:rPr>
              <a:t>"</a:t>
            </a:r>
            <a:r>
              <a:rPr lang="en-GB" sz="2400" dirty="0" smtClean="0">
                <a:solidFill>
                  <a:srgbClr val="C00000"/>
                </a:solidFill>
                <a:latin typeface="Consolas" pitchFamily="49" charset="0"/>
                <a:cs typeface="Consolas" pitchFamily="49" charset="0"/>
              </a:rPr>
              <a:t> "</a:t>
            </a:r>
            <a:r>
              <a:rPr lang="en-GB" sz="2400" dirty="0" smtClean="0"/>
              <a:t> </a:t>
            </a:r>
            <a:r>
              <a:rPr lang="en-GB" sz="2400" dirty="0" smtClean="0"/>
              <a:t>to distinguish them from code statements</a:t>
            </a:r>
            <a:endParaRPr lang="en-GB" sz="2400" dirty="0" smtClean="0">
              <a:latin typeface="Courier New" pitchFamily="49" charset="0"/>
              <a:cs typeface="Courier New" pitchFamily="49" charset="0"/>
            </a:endParaRPr>
          </a:p>
          <a:p>
            <a:endParaRPr lang="en-US" sz="2400" dirty="0" smtClean="0">
              <a:latin typeface="Consolas" pitchFamily="49" charset="0"/>
              <a:cs typeface="Consolas" pitchFamily="49" charset="0"/>
            </a:endParaRPr>
          </a:p>
        </p:txBody>
      </p:sp>
      <p:sp>
        <p:nvSpPr>
          <p:cNvPr id="4" name="Footer Placeholder 3"/>
          <p:cNvSpPr>
            <a:spLocks noGrp="1"/>
          </p:cNvSpPr>
          <p:nvPr>
            <p:ph type="ftr" sz="quarter" idx="11"/>
          </p:nvPr>
        </p:nvSpPr>
        <p:spPr/>
        <p:txBody>
          <a:bodyPr/>
          <a:lstStyle/>
          <a:p>
            <a:pPr>
              <a:defRPr/>
            </a:pPr>
            <a:r>
              <a:rPr lang="en-GB" smtClean="0"/>
              <a:t>CET101 Programming ~ Session 1</a:t>
            </a:r>
            <a:endParaRPr lang="en-GB" dirty="0"/>
          </a:p>
        </p:txBody>
      </p:sp>
      <p:sp>
        <p:nvSpPr>
          <p:cNvPr id="5" name="Slide Number Placeholder 4"/>
          <p:cNvSpPr>
            <a:spLocks noGrp="1"/>
          </p:cNvSpPr>
          <p:nvPr>
            <p:ph type="sldNum" sz="quarter" idx="12"/>
          </p:nvPr>
        </p:nvSpPr>
        <p:spPr/>
        <p:txBody>
          <a:bodyPr/>
          <a:lstStyle/>
          <a:p>
            <a:pPr>
              <a:defRPr/>
            </a:pPr>
            <a:fld id="{8802EEBC-AE69-473D-8088-44ECA446497D}" type="slidenum">
              <a:rPr lang="en-US" smtClean="0"/>
              <a:pPr>
                <a:defRPr/>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r>
              <a:rPr lang="en-GB" dirty="0" smtClean="0"/>
              <a:t>Outputting variables</a:t>
            </a:r>
          </a:p>
        </p:txBody>
      </p:sp>
      <p:sp>
        <p:nvSpPr>
          <p:cNvPr id="56322" name="Content Placeholder 2"/>
          <p:cNvSpPr>
            <a:spLocks noGrp="1"/>
          </p:cNvSpPr>
          <p:nvPr>
            <p:ph idx="1"/>
          </p:nvPr>
        </p:nvSpPr>
        <p:spPr>
          <a:xfrm>
            <a:off x="457200" y="1412776"/>
            <a:ext cx="8435280" cy="4968552"/>
          </a:xfrm>
        </p:spPr>
        <p:txBody>
          <a:bodyPr/>
          <a:lstStyle/>
          <a:p>
            <a:r>
              <a:rPr lang="en-GB" sz="2400" dirty="0" smtClean="0"/>
              <a:t>A String variable can be used in output to the console:</a:t>
            </a:r>
          </a:p>
          <a:p>
            <a:pPr>
              <a:buNone/>
            </a:pPr>
            <a:r>
              <a:rPr lang="en-GB" sz="2400" dirty="0" smtClean="0">
                <a:solidFill>
                  <a:srgbClr val="0070C0"/>
                </a:solidFill>
                <a:latin typeface="Consolas" pitchFamily="49" charset="0"/>
                <a:cs typeface="Consolas" pitchFamily="49" charset="0"/>
              </a:rPr>
              <a:t>   </a:t>
            </a:r>
            <a:r>
              <a:rPr lang="en-GB" sz="2400" dirty="0" err="1" smtClean="0">
                <a:solidFill>
                  <a:srgbClr val="0070C0"/>
                </a:solidFill>
                <a:latin typeface="Consolas" pitchFamily="49" charset="0"/>
                <a:cs typeface="Consolas" pitchFamily="49" charset="0"/>
              </a:rPr>
              <a:t>Console</a:t>
            </a:r>
            <a:r>
              <a:rPr lang="en-GB" sz="2400" dirty="0" err="1" smtClean="0">
                <a:latin typeface="Consolas" pitchFamily="49" charset="0"/>
                <a:cs typeface="Consolas" pitchFamily="49" charset="0"/>
              </a:rPr>
              <a:t>.WriteLine</a:t>
            </a:r>
            <a:r>
              <a:rPr lang="en-GB" sz="2400" dirty="0" smtClean="0">
                <a:latin typeface="Consolas" pitchFamily="49" charset="0"/>
                <a:cs typeface="Consolas" pitchFamily="49" charset="0"/>
              </a:rPr>
              <a:t>(</a:t>
            </a:r>
            <a:r>
              <a:rPr lang="en-GB" sz="2400" dirty="0" err="1" smtClean="0">
                <a:latin typeface="Consolas" pitchFamily="49" charset="0"/>
                <a:cs typeface="Consolas" pitchFamily="49" charset="0"/>
              </a:rPr>
              <a:t>sBirthDate</a:t>
            </a:r>
            <a:r>
              <a:rPr lang="en-GB" sz="2400" dirty="0" smtClean="0">
                <a:latin typeface="Consolas" pitchFamily="49" charset="0"/>
                <a:cs typeface="Consolas" pitchFamily="49" charset="0"/>
              </a:rPr>
              <a:t>);</a:t>
            </a:r>
          </a:p>
          <a:p>
            <a:pPr>
              <a:buNone/>
            </a:pPr>
            <a:endParaRPr lang="en-US" sz="1000" dirty="0" smtClean="0"/>
          </a:p>
          <a:p>
            <a:r>
              <a:rPr lang="en-GB" sz="2400" dirty="0" smtClean="0"/>
              <a:t>String </a:t>
            </a:r>
            <a:r>
              <a:rPr lang="en-GB" sz="2400" dirty="0" smtClean="0"/>
              <a:t>variables can be combined with </a:t>
            </a:r>
            <a:r>
              <a:rPr lang="en-GB" sz="2400" dirty="0"/>
              <a:t>string literals to form more complicated output</a:t>
            </a:r>
            <a:r>
              <a:rPr lang="en-GB" sz="2400" dirty="0" smtClean="0"/>
              <a:t>:</a:t>
            </a:r>
          </a:p>
          <a:p>
            <a:endParaRPr lang="en-GB" sz="1000" dirty="0"/>
          </a:p>
          <a:p>
            <a:pPr>
              <a:buNone/>
            </a:pPr>
            <a:r>
              <a:rPr lang="en-GB" sz="2400" dirty="0" smtClean="0">
                <a:solidFill>
                  <a:srgbClr val="0070C0"/>
                </a:solidFill>
                <a:latin typeface="Consolas" pitchFamily="49" charset="0"/>
                <a:cs typeface="Consolas" pitchFamily="49" charset="0"/>
              </a:rPr>
              <a:t>   </a:t>
            </a:r>
            <a:r>
              <a:rPr lang="en-GB" sz="2000" dirty="0" err="1" smtClean="0">
                <a:solidFill>
                  <a:srgbClr val="0070C0"/>
                </a:solidFill>
                <a:latin typeface="Consolas" pitchFamily="49" charset="0"/>
                <a:cs typeface="Consolas" pitchFamily="49" charset="0"/>
              </a:rPr>
              <a:t>Console</a:t>
            </a:r>
            <a:r>
              <a:rPr lang="en-GB" sz="2000" dirty="0" err="1" smtClean="0">
                <a:latin typeface="Consolas" pitchFamily="49" charset="0"/>
                <a:cs typeface="Consolas" pitchFamily="49" charset="0"/>
              </a:rPr>
              <a:t>.WriteLine</a:t>
            </a:r>
            <a:r>
              <a:rPr lang="en-GB" sz="2000" dirty="0" smtClean="0">
                <a:latin typeface="Consolas" pitchFamily="49" charset="0"/>
                <a:cs typeface="Consolas" pitchFamily="49" charset="0"/>
              </a:rPr>
              <a:t>(</a:t>
            </a:r>
            <a:r>
              <a:rPr lang="en-GB" sz="2000" dirty="0" smtClean="0">
                <a:solidFill>
                  <a:srgbClr val="C00000"/>
                </a:solidFill>
                <a:latin typeface="Consolas" pitchFamily="49" charset="0"/>
                <a:cs typeface="Consolas" pitchFamily="49" charset="0"/>
              </a:rPr>
              <a:t>"Happy birthday for "</a:t>
            </a:r>
            <a:r>
              <a:rPr lang="en-GB" sz="2000" dirty="0" smtClean="0">
                <a:latin typeface="Consolas" pitchFamily="49" charset="0"/>
                <a:cs typeface="Consolas" pitchFamily="49" charset="0"/>
              </a:rPr>
              <a:t> + </a:t>
            </a:r>
            <a:r>
              <a:rPr lang="en-GB" sz="2000" dirty="0" err="1" smtClean="0">
                <a:latin typeface="Consolas" pitchFamily="49" charset="0"/>
                <a:cs typeface="Consolas" pitchFamily="49" charset="0"/>
              </a:rPr>
              <a:t>sBirthDate</a:t>
            </a:r>
            <a:r>
              <a:rPr lang="en-GB" sz="2000" dirty="0" smtClean="0">
                <a:latin typeface="Consolas" pitchFamily="49" charset="0"/>
                <a:cs typeface="Consolas" pitchFamily="49" charset="0"/>
              </a:rPr>
              <a:t>);</a:t>
            </a:r>
          </a:p>
          <a:p>
            <a:pPr>
              <a:buNone/>
            </a:pPr>
            <a:endParaRPr lang="en-US" sz="1000" dirty="0" smtClean="0">
              <a:latin typeface="Consolas" pitchFamily="49" charset="0"/>
              <a:cs typeface="Consolas" pitchFamily="49" charset="0"/>
            </a:endParaRPr>
          </a:p>
          <a:p>
            <a:r>
              <a:rPr lang="en-GB" sz="2400" dirty="0" smtClean="0"/>
              <a:t>There is no need for quotes </a:t>
            </a:r>
            <a:r>
              <a:rPr lang="en-GB" sz="2400" dirty="0"/>
              <a:t>around the variable name (this distinguishes it from a string </a:t>
            </a:r>
            <a:r>
              <a:rPr lang="en-GB" sz="2400" dirty="0" smtClean="0"/>
              <a:t>literal)</a:t>
            </a:r>
          </a:p>
          <a:p>
            <a:r>
              <a:rPr lang="en-GB" sz="2400" dirty="0" smtClean="0"/>
              <a:t>Spaces are not included automatically, if you want spaces in your output they must be included within string literals</a:t>
            </a:r>
            <a:endParaRPr lang="en-GB" sz="2400" dirty="0"/>
          </a:p>
          <a:p>
            <a:endParaRPr lang="en-GB" sz="2400" dirty="0"/>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29</a:t>
            </a:fld>
            <a:endParaRPr lang="en-US" dirty="0"/>
          </a:p>
        </p:txBody>
      </p:sp>
    </p:spTree>
    <p:extLst>
      <p:ext uri="{BB962C8B-B14F-4D97-AF65-F5344CB8AC3E}">
        <p14:creationId xmlns:p14="http://schemas.microsoft.com/office/powerpoint/2010/main" xmlns="" val="3403752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dirty="0" smtClean="0"/>
              <a:t>Weekly Plan</a:t>
            </a:r>
            <a:endParaRPr lang="en-GB" dirty="0"/>
          </a:p>
        </p:txBody>
      </p:sp>
      <p:graphicFrame>
        <p:nvGraphicFramePr>
          <p:cNvPr id="5" name="Table 4"/>
          <p:cNvGraphicFramePr>
            <a:graphicFrameLocks noGrp="1"/>
          </p:cNvGraphicFramePr>
          <p:nvPr/>
        </p:nvGraphicFramePr>
        <p:xfrm>
          <a:off x="251520" y="1124742"/>
          <a:ext cx="8496944" cy="4604194"/>
        </p:xfrm>
        <a:graphic>
          <a:graphicData uri="http://schemas.openxmlformats.org/drawingml/2006/table">
            <a:tbl>
              <a:tblPr/>
              <a:tblGrid>
                <a:gridCol w="809234"/>
                <a:gridCol w="993559"/>
                <a:gridCol w="3942761"/>
                <a:gridCol w="971079"/>
                <a:gridCol w="1780311"/>
              </a:tblGrid>
              <a:tr h="567425">
                <a:tc>
                  <a:txBody>
                    <a:bodyPr/>
                    <a:lstStyle/>
                    <a:p>
                      <a:pPr marL="0" marR="0">
                        <a:spcBef>
                          <a:spcPts val="0"/>
                        </a:spcBef>
                        <a:spcAft>
                          <a:spcPts val="0"/>
                        </a:spcAft>
                      </a:pPr>
                      <a:r>
                        <a:rPr lang="en-US" sz="1600" b="1" dirty="0">
                          <a:latin typeface="Calibri"/>
                          <a:ea typeface="Times New Roman"/>
                          <a:cs typeface="Calibri"/>
                        </a:rPr>
                        <a:t>Session</a:t>
                      </a:r>
                      <a:endParaRPr lang="en-US" sz="1600" dirty="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b="1">
                          <a:latin typeface="Calibri"/>
                          <a:ea typeface="Times New Roman"/>
                          <a:cs typeface="Calibri"/>
                        </a:rPr>
                        <a:t>Date</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b="1">
                          <a:latin typeface="Calibri"/>
                          <a:ea typeface="Times New Roman"/>
                          <a:cs typeface="Calibri"/>
                        </a:rPr>
                        <a:t>Session Topic</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b="1">
                          <a:latin typeface="Calibri"/>
                          <a:ea typeface="Times New Roman"/>
                          <a:cs typeface="Calibri"/>
                        </a:rPr>
                        <a:t>Chapter</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b="1">
                          <a:latin typeface="Calibri"/>
                          <a:ea typeface="Times New Roman"/>
                          <a:cs typeface="Calibri"/>
                        </a:rPr>
                        <a:t>Workbooks and</a:t>
                      </a:r>
                      <a:br>
                        <a:rPr lang="en-US" sz="1600" b="1">
                          <a:latin typeface="Calibri"/>
                          <a:ea typeface="Times New Roman"/>
                          <a:cs typeface="Calibri"/>
                        </a:rPr>
                      </a:br>
                      <a:r>
                        <a:rPr lang="en-US" sz="1600" b="1">
                          <a:latin typeface="Calibri"/>
                          <a:ea typeface="Times New Roman"/>
                          <a:cs typeface="Calibri"/>
                        </a:rPr>
                        <a:t>Logbook Checks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368681">
                <a:tc>
                  <a:txBody>
                    <a:bodyPr/>
                    <a:lstStyle/>
                    <a:p>
                      <a:pPr marL="0" marR="0" algn="ctr">
                        <a:spcBef>
                          <a:spcPts val="0"/>
                        </a:spcBef>
                        <a:spcAft>
                          <a:spcPts val="0"/>
                        </a:spcAft>
                      </a:pPr>
                      <a:r>
                        <a:rPr lang="en-US" sz="1600" dirty="0">
                          <a:latin typeface="Calibri"/>
                          <a:ea typeface="Times New Roman"/>
                          <a:cs typeface="Calibri"/>
                        </a:rPr>
                        <a:t>1</a:t>
                      </a:r>
                      <a:endParaRPr lang="en-US" sz="1600" dirty="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07/10/13</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Introduction to programming and C#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5">
                  <a:txBody>
                    <a:bodyPr/>
                    <a:lstStyle/>
                    <a:p>
                      <a:pPr marL="0" marR="0">
                        <a:spcBef>
                          <a:spcPts val="0"/>
                        </a:spcBef>
                        <a:spcAft>
                          <a:spcPts val="0"/>
                        </a:spcAft>
                      </a:pPr>
                      <a:r>
                        <a:rPr lang="en-US" sz="1600" b="1">
                          <a:latin typeface="Calibri"/>
                          <a:ea typeface="Times New Roman"/>
                          <a:cs typeface="Calibri"/>
                        </a:rPr>
                        <a:t>Unit 1</a:t>
                      </a:r>
                      <a:r>
                        <a:rPr lang="en-US" sz="1600">
                          <a:latin typeface="Calibri"/>
                          <a:ea typeface="Times New Roman"/>
                          <a:cs typeface="Calibri"/>
                        </a:rPr>
                        <a:t> </a:t>
                      </a:r>
                      <a:br>
                        <a:rPr lang="en-US" sz="1600">
                          <a:latin typeface="Calibri"/>
                          <a:ea typeface="Times New Roman"/>
                          <a:cs typeface="Calibri"/>
                        </a:rPr>
                      </a:br>
                      <a:r>
                        <a:rPr lang="en-US" sz="1600">
                          <a:latin typeface="Calibri"/>
                          <a:ea typeface="Times New Roman"/>
                          <a:cs typeface="Calibri"/>
                        </a:rPr>
                        <a:t>Logbook check after:</a:t>
                      </a:r>
                      <a:br>
                        <a:rPr lang="en-US" sz="1600">
                          <a:latin typeface="Calibri"/>
                          <a:ea typeface="Times New Roman"/>
                          <a:cs typeface="Calibri"/>
                        </a:rPr>
                      </a:br>
                      <a:r>
                        <a:rPr lang="en-US" sz="1600">
                          <a:latin typeface="Calibri"/>
                          <a:ea typeface="Times New Roman"/>
                          <a:cs typeface="Calibri"/>
                        </a:rPr>
                        <a:t>Chapters 1-3</a:t>
                      </a:r>
                      <a:br>
                        <a:rPr lang="en-US" sz="1600">
                          <a:latin typeface="Calibri"/>
                          <a:ea typeface="Times New Roman"/>
                          <a:cs typeface="Calibri"/>
                        </a:rPr>
                      </a:br>
                      <a:r>
                        <a:rPr lang="en-US" sz="1600">
                          <a:latin typeface="Calibri"/>
                          <a:ea typeface="Times New Roman"/>
                          <a:cs typeface="Calibri"/>
                        </a:rPr>
                        <a:t>Chapters 4-5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377320">
                <a:tc>
                  <a:txBody>
                    <a:bodyPr/>
                    <a:lstStyle/>
                    <a:p>
                      <a:pPr marL="0" marR="0" algn="ctr">
                        <a:spcBef>
                          <a:spcPts val="0"/>
                        </a:spcBef>
                        <a:spcAft>
                          <a:spcPts val="0"/>
                        </a:spcAft>
                      </a:pPr>
                      <a:r>
                        <a:rPr lang="en-US" sz="1600" dirty="0">
                          <a:latin typeface="Calibri"/>
                          <a:ea typeface="Times New Roman"/>
                          <a:cs typeface="Calibri"/>
                        </a:rPr>
                        <a:t>2</a:t>
                      </a:r>
                      <a:endParaRPr lang="en-US" sz="1600" dirty="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14/10/13</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Variables and calculations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2</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13951">
                <a:tc>
                  <a:txBody>
                    <a:bodyPr/>
                    <a:lstStyle/>
                    <a:p>
                      <a:pPr marL="0" marR="0" algn="ctr">
                        <a:spcBef>
                          <a:spcPts val="0"/>
                        </a:spcBef>
                        <a:spcAft>
                          <a:spcPts val="0"/>
                        </a:spcAft>
                      </a:pPr>
                      <a:r>
                        <a:rPr lang="en-US" sz="1600">
                          <a:latin typeface="Calibri"/>
                          <a:ea typeface="Times New Roman"/>
                          <a:cs typeface="Calibri"/>
                        </a:rPr>
                        <a:t>3</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21/10/13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Making decisions – selection statements </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3</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567425">
                <a:tc>
                  <a:txBody>
                    <a:bodyPr/>
                    <a:lstStyle/>
                    <a:p>
                      <a:pPr marL="0" marR="0" algn="ctr">
                        <a:spcBef>
                          <a:spcPts val="0"/>
                        </a:spcBef>
                        <a:spcAft>
                          <a:spcPts val="0"/>
                        </a:spcAft>
                      </a:pPr>
                      <a:r>
                        <a:rPr lang="en-US" sz="1600">
                          <a:latin typeface="Calibri"/>
                          <a:ea typeface="Times New Roman"/>
                          <a:cs typeface="Calibri"/>
                        </a:rPr>
                        <a:t>4</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28/10/13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Repetition - loop statements</a:t>
                      </a:r>
                      <a:br>
                        <a:rPr lang="en-US" sz="1600" dirty="0">
                          <a:latin typeface="Calibri"/>
                          <a:ea typeface="Times New Roman"/>
                          <a:cs typeface="Calibri"/>
                        </a:rPr>
                      </a:br>
                      <a:r>
                        <a:rPr lang="en-US" sz="1600" dirty="0">
                          <a:latin typeface="Calibri"/>
                          <a:ea typeface="Times New Roman"/>
                          <a:cs typeface="Calibri"/>
                        </a:rPr>
                        <a:t>Reading/writing external files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25480">
                <a:tc>
                  <a:txBody>
                    <a:bodyPr/>
                    <a:lstStyle/>
                    <a:p>
                      <a:pPr marL="0" marR="0" algn="ctr">
                        <a:spcBef>
                          <a:spcPts val="0"/>
                        </a:spcBef>
                        <a:spcAft>
                          <a:spcPts val="0"/>
                        </a:spcAft>
                      </a:pPr>
                      <a:r>
                        <a:rPr lang="en-US" sz="1600">
                          <a:latin typeface="Calibri"/>
                          <a:ea typeface="Times New Roman"/>
                          <a:cs typeface="Calibri"/>
                        </a:rPr>
                        <a:t>5</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04/11/13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Consolidation, producing an installer.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267860">
                <a:tc>
                  <a:txBody>
                    <a:bodyPr/>
                    <a:lstStyle/>
                    <a:p>
                      <a:pPr marL="0" marR="0" algn="ctr">
                        <a:spcBef>
                          <a:spcPts val="0"/>
                        </a:spcBef>
                        <a:spcAft>
                          <a:spcPts val="0"/>
                        </a:spcAft>
                      </a:pPr>
                      <a:r>
                        <a:rPr lang="en-US" sz="1600">
                          <a:latin typeface="Calibri"/>
                          <a:ea typeface="Times New Roman"/>
                          <a:cs typeface="Calibri"/>
                        </a:rPr>
                        <a:t>6</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11/11/13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b="1" dirty="0">
                          <a:latin typeface="Calibri"/>
                          <a:ea typeface="Times New Roman"/>
                          <a:cs typeface="Calibri"/>
                        </a:rPr>
                        <a:t>Extra-Curricular Week</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308204">
                <a:tc>
                  <a:txBody>
                    <a:bodyPr/>
                    <a:lstStyle/>
                    <a:p>
                      <a:pPr marL="0" marR="0" algn="ctr">
                        <a:spcBef>
                          <a:spcPts val="0"/>
                        </a:spcBef>
                        <a:spcAft>
                          <a:spcPts val="0"/>
                        </a:spcAft>
                      </a:pPr>
                      <a:r>
                        <a:rPr lang="en-US" sz="1600">
                          <a:latin typeface="Calibri"/>
                          <a:ea typeface="Times New Roman"/>
                          <a:cs typeface="Calibri"/>
                        </a:rPr>
                        <a:t>7</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18/11/13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Functions, operations on data structures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5">
                  <a:txBody>
                    <a:bodyPr/>
                    <a:lstStyle/>
                    <a:p>
                      <a:pPr marL="0" marR="0">
                        <a:spcBef>
                          <a:spcPts val="0"/>
                        </a:spcBef>
                        <a:spcAft>
                          <a:spcPts val="0"/>
                        </a:spcAft>
                      </a:pPr>
                      <a:r>
                        <a:rPr lang="en-US" sz="1600" b="1">
                          <a:latin typeface="Calibri"/>
                          <a:ea typeface="Times New Roman"/>
                          <a:cs typeface="Calibri"/>
                        </a:rPr>
                        <a:t>Unit 2</a:t>
                      </a:r>
                      <a:r>
                        <a:rPr lang="en-US" sz="1600">
                          <a:latin typeface="Calibri"/>
                          <a:ea typeface="Times New Roman"/>
                          <a:cs typeface="Calibri"/>
                        </a:rPr>
                        <a:t> </a:t>
                      </a:r>
                      <a:br>
                        <a:rPr lang="en-US" sz="1600">
                          <a:latin typeface="Calibri"/>
                          <a:ea typeface="Times New Roman"/>
                          <a:cs typeface="Calibri"/>
                        </a:rPr>
                      </a:br>
                      <a:r>
                        <a:rPr lang="en-US" sz="1600">
                          <a:latin typeface="Calibri"/>
                          <a:ea typeface="Times New Roman"/>
                          <a:cs typeface="Calibri"/>
                        </a:rPr>
                        <a:t>Logbook check after:</a:t>
                      </a:r>
                      <a:br>
                        <a:rPr lang="en-US" sz="1600">
                          <a:latin typeface="Calibri"/>
                          <a:ea typeface="Times New Roman"/>
                          <a:cs typeface="Calibri"/>
                        </a:rPr>
                      </a:br>
                      <a:r>
                        <a:rPr lang="en-US" sz="1600">
                          <a:latin typeface="Calibri"/>
                          <a:ea typeface="Times New Roman"/>
                          <a:cs typeface="Calibri"/>
                        </a:rPr>
                        <a:t>Chapters 6-7</a:t>
                      </a:r>
                      <a:br>
                        <a:rPr lang="en-US" sz="1600">
                          <a:latin typeface="Calibri"/>
                          <a:ea typeface="Times New Roman"/>
                          <a:cs typeface="Calibri"/>
                        </a:rPr>
                      </a:br>
                      <a:r>
                        <a:rPr lang="en-US" sz="1600">
                          <a:latin typeface="Calibri"/>
                          <a:ea typeface="Times New Roman"/>
                          <a:cs typeface="Calibri"/>
                        </a:rPr>
                        <a:t>Chapters 8-9</a:t>
                      </a:r>
                      <a:endParaRPr lang="en-US" sz="1600">
                        <a:latin typeface="Calibri"/>
                        <a:ea typeface="Calibri"/>
                        <a:cs typeface="Times New Roman"/>
                      </a:endParaRPr>
                    </a:p>
                    <a:p>
                      <a:pPr marL="0" marR="0">
                        <a:spcBef>
                          <a:spcPts val="0"/>
                        </a:spcBef>
                        <a:spcAft>
                          <a:spcPts val="0"/>
                        </a:spcAft>
                      </a:pPr>
                      <a:r>
                        <a:rPr lang="en-US" sz="1600">
                          <a:latin typeface="Calibri"/>
                          <a:ea typeface="Times New Roman"/>
                          <a:cs typeface="Calibri"/>
                        </a:rPr>
                        <a:t>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432048">
                <a:tc>
                  <a:txBody>
                    <a:bodyPr/>
                    <a:lstStyle/>
                    <a:p>
                      <a:pPr marL="0" marR="0" algn="ctr">
                        <a:spcBef>
                          <a:spcPts val="0"/>
                        </a:spcBef>
                        <a:spcAft>
                          <a:spcPts val="0"/>
                        </a:spcAft>
                      </a:pPr>
                      <a:r>
                        <a:rPr lang="en-US" sz="1600">
                          <a:latin typeface="Calibri"/>
                          <a:ea typeface="Times New Roman"/>
                          <a:cs typeface="Calibri"/>
                        </a:rPr>
                        <a:t>8</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25/11/13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Preparation for progress test</a:t>
                      </a:r>
                      <a:endParaRPr lang="en-US" sz="1600" dirty="0">
                        <a:latin typeface="Calibri"/>
                        <a:ea typeface="Calibri"/>
                        <a:cs typeface="Times New Roman"/>
                      </a:endParaRPr>
                    </a:p>
                    <a:p>
                      <a:pPr marL="0" marR="0">
                        <a:spcBef>
                          <a:spcPts val="0"/>
                        </a:spcBef>
                        <a:spcAft>
                          <a:spcPts val="0"/>
                        </a:spcAft>
                      </a:pPr>
                      <a:r>
                        <a:rPr lang="en-US" sz="1600" b="1" dirty="0">
                          <a:latin typeface="Calibri"/>
                          <a:ea typeface="Times New Roman"/>
                          <a:cs typeface="Calibri"/>
                        </a:rPr>
                        <a:t>Progress Test</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6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76416">
                <a:tc>
                  <a:txBody>
                    <a:bodyPr/>
                    <a:lstStyle/>
                    <a:p>
                      <a:pPr marL="0" marR="0" algn="ctr">
                        <a:spcBef>
                          <a:spcPts val="0"/>
                        </a:spcBef>
                        <a:spcAft>
                          <a:spcPts val="0"/>
                        </a:spcAft>
                      </a:pPr>
                      <a:r>
                        <a:rPr lang="en-US" sz="1600">
                          <a:latin typeface="Calibri"/>
                          <a:ea typeface="Times New Roman"/>
                          <a:cs typeface="Calibri"/>
                        </a:rPr>
                        <a:t>9</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02/12/13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The </a:t>
                      </a:r>
                      <a:r>
                        <a:rPr lang="en-US" sz="1600" b="0" dirty="0">
                          <a:latin typeface="Calibri"/>
                          <a:ea typeface="Times New Roman"/>
                          <a:cs typeface="Calibri"/>
                        </a:rPr>
                        <a:t>Array</a:t>
                      </a:r>
                      <a:r>
                        <a:rPr lang="en-US" sz="1600" dirty="0">
                          <a:latin typeface="Calibri"/>
                          <a:ea typeface="Times New Roman"/>
                          <a:cs typeface="Calibri"/>
                        </a:rPr>
                        <a:t> data structure</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7</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60040">
                <a:tc>
                  <a:txBody>
                    <a:bodyPr/>
                    <a:lstStyle/>
                    <a:p>
                      <a:pPr marL="0" marR="0" algn="ctr">
                        <a:spcBef>
                          <a:spcPts val="0"/>
                        </a:spcBef>
                        <a:spcAft>
                          <a:spcPts val="0"/>
                        </a:spcAft>
                      </a:pPr>
                      <a:r>
                        <a:rPr lang="en-US" sz="1600">
                          <a:latin typeface="Calibri"/>
                          <a:ea typeface="Times New Roman"/>
                          <a:cs typeface="Calibri"/>
                        </a:rPr>
                        <a:t>10</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09/12/13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Using arrays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283712">
                <a:tc>
                  <a:txBody>
                    <a:bodyPr/>
                    <a:lstStyle/>
                    <a:p>
                      <a:pPr marL="0" marR="0">
                        <a:spcBef>
                          <a:spcPts val="0"/>
                        </a:spcBef>
                        <a:spcAft>
                          <a:spcPts val="0"/>
                        </a:spcAft>
                      </a:pPr>
                      <a:r>
                        <a:rPr lang="en-US" sz="1600">
                          <a:latin typeface="Calibri"/>
                          <a:ea typeface="Times New Roman"/>
                          <a:cs typeface="Calibri"/>
                        </a:rPr>
                        <a:t> </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b="1">
                          <a:latin typeface="Calibri"/>
                          <a:ea typeface="Times New Roman"/>
                          <a:cs typeface="Calibri"/>
                        </a:rPr>
                        <a:t>XMAS BREAK</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 </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bl>
          </a:graphicData>
        </a:graphic>
      </p:graphicFrame>
    </p:spTree>
    <p:extLst>
      <p:ext uri="{BB962C8B-B14F-4D97-AF65-F5344CB8AC3E}">
        <p14:creationId xmlns:p14="http://schemas.microsoft.com/office/powerpoint/2010/main" xmlns="" val="388249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lstStyle/>
          <a:p>
            <a:r>
              <a:rPr lang="en-GB" dirty="0" smtClean="0"/>
              <a:t>The code listing</a:t>
            </a:r>
            <a:endParaRPr lang="en-US" dirty="0"/>
          </a:p>
        </p:txBody>
      </p:sp>
      <p:sp>
        <p:nvSpPr>
          <p:cNvPr id="4" name="Footer Placeholder 3"/>
          <p:cNvSpPr>
            <a:spLocks noGrp="1"/>
          </p:cNvSpPr>
          <p:nvPr>
            <p:ph type="ftr" sz="quarter" idx="11"/>
          </p:nvPr>
        </p:nvSpPr>
        <p:spPr/>
        <p:txBody>
          <a:bodyPr/>
          <a:lstStyle/>
          <a:p>
            <a:pPr>
              <a:defRPr/>
            </a:pPr>
            <a:r>
              <a:rPr lang="en-GB" smtClean="0"/>
              <a:t>CET101 Programming ~ Session 1</a:t>
            </a:r>
            <a:endParaRPr lang="en-GB" dirty="0"/>
          </a:p>
        </p:txBody>
      </p:sp>
      <p:sp>
        <p:nvSpPr>
          <p:cNvPr id="5" name="Slide Number Placeholder 4"/>
          <p:cNvSpPr>
            <a:spLocks noGrp="1"/>
          </p:cNvSpPr>
          <p:nvPr>
            <p:ph type="sldNum" sz="quarter" idx="12"/>
          </p:nvPr>
        </p:nvSpPr>
        <p:spPr/>
        <p:txBody>
          <a:bodyPr/>
          <a:lstStyle/>
          <a:p>
            <a:pPr>
              <a:defRPr/>
            </a:pPr>
            <a:fld id="{8802EEBC-AE69-473D-8088-44ECA446497D}" type="slidenum">
              <a:rPr lang="en-US" smtClean="0"/>
              <a:pPr>
                <a:defRPr/>
              </a:pPr>
              <a:t>30</a:t>
            </a:fld>
            <a:endParaRPr lang="en-US" dirty="0"/>
          </a:p>
        </p:txBody>
      </p:sp>
      <p:sp>
        <p:nvSpPr>
          <p:cNvPr id="6" name="Rectangle 5"/>
          <p:cNvSpPr/>
          <p:nvPr/>
        </p:nvSpPr>
        <p:spPr>
          <a:xfrm>
            <a:off x="683568" y="1124744"/>
            <a:ext cx="7920880" cy="5078313"/>
          </a:xfrm>
          <a:prstGeom prst="rect">
            <a:avLst/>
          </a:prstGeom>
        </p:spPr>
        <p:txBody>
          <a:bodyPr wrap="square">
            <a:spAutoFit/>
          </a:bodyPr>
          <a:lstStyle/>
          <a:p>
            <a:r>
              <a:rPr lang="en-US" dirty="0" smtClean="0">
                <a:solidFill>
                  <a:srgbClr val="0070C0"/>
                </a:solidFill>
                <a:latin typeface="Consolas" pitchFamily="49" charset="0"/>
                <a:cs typeface="Consolas" pitchFamily="49" charset="0"/>
              </a:rPr>
              <a:t>static void </a:t>
            </a:r>
            <a:r>
              <a:rPr lang="en-US" dirty="0" smtClean="0">
                <a:latin typeface="Consolas" pitchFamily="49" charset="0"/>
                <a:cs typeface="Consolas" pitchFamily="49" charset="0"/>
              </a:rPr>
              <a:t>Main(</a:t>
            </a:r>
            <a:r>
              <a:rPr lang="en-US" dirty="0" smtClean="0">
                <a:solidFill>
                  <a:srgbClr val="0070C0"/>
                </a:solidFill>
                <a:latin typeface="Consolas" pitchFamily="49" charset="0"/>
                <a:cs typeface="Consolas" pitchFamily="49" charset="0"/>
              </a:rPr>
              <a:t>string</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args</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smtClean="0">
                <a:solidFill>
                  <a:srgbClr val="0070C0"/>
                </a:solidFill>
                <a:latin typeface="Consolas" pitchFamily="49" charset="0"/>
                <a:cs typeface="Consolas" pitchFamily="49" charset="0"/>
              </a:rPr>
              <a:t>String</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sBirthDate</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GB" dirty="0" smtClean="0">
                <a:solidFill>
                  <a:srgbClr val="00B050"/>
                </a:solidFill>
                <a:latin typeface="Consolas" pitchFamily="49" charset="0"/>
                <a:cs typeface="Consolas" pitchFamily="49" charset="0"/>
              </a:rPr>
              <a:t>   //ask user for their birthday</a:t>
            </a:r>
          </a:p>
          <a:p>
            <a:r>
              <a:rPr lang="en-GB" dirty="0" smtClean="0">
                <a:latin typeface="Consolas" pitchFamily="49" charset="0"/>
                <a:cs typeface="Consolas" pitchFamily="49" charset="0"/>
              </a:rPr>
              <a:t>   </a:t>
            </a:r>
            <a:r>
              <a:rPr lang="en-GB" dirty="0" err="1" smtClean="0">
                <a:solidFill>
                  <a:srgbClr val="0070C0"/>
                </a:solidFill>
                <a:latin typeface="Consolas" pitchFamily="49" charset="0"/>
                <a:cs typeface="Consolas" pitchFamily="49" charset="0"/>
              </a:rPr>
              <a:t>Console</a:t>
            </a:r>
            <a:r>
              <a:rPr lang="en-GB" dirty="0" err="1" smtClean="0">
                <a:latin typeface="Consolas" pitchFamily="49" charset="0"/>
                <a:cs typeface="Consolas" pitchFamily="49" charset="0"/>
              </a:rPr>
              <a:t>.Write</a:t>
            </a:r>
            <a:r>
              <a:rPr lang="en-GB" dirty="0" smtClean="0">
                <a:latin typeface="Consolas" pitchFamily="49" charset="0"/>
                <a:cs typeface="Consolas" pitchFamily="49" charset="0"/>
              </a:rPr>
              <a:t>(</a:t>
            </a:r>
            <a:r>
              <a:rPr lang="en-GB" dirty="0" smtClean="0">
                <a:solidFill>
                  <a:srgbClr val="C00000"/>
                </a:solidFill>
                <a:latin typeface="Consolas" pitchFamily="49" charset="0"/>
                <a:cs typeface="Consolas" pitchFamily="49" charset="0"/>
              </a:rPr>
              <a:t>"Please enter the date of your birthday: "</a:t>
            </a:r>
            <a:r>
              <a:rPr lang="en-GB"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solidFill>
                  <a:srgbClr val="00B050"/>
                </a:solidFill>
                <a:latin typeface="Consolas" pitchFamily="49" charset="0"/>
                <a:cs typeface="Consolas" pitchFamily="49" charset="0"/>
              </a:rPr>
              <a:t>//get user's birthday</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sBirthDate</a:t>
            </a:r>
            <a:r>
              <a:rPr lang="en-US" dirty="0" smtClean="0">
                <a:latin typeface="Consolas" pitchFamily="49" charset="0"/>
                <a:cs typeface="Consolas" pitchFamily="49" charset="0"/>
              </a:rPr>
              <a:t> = </a:t>
            </a:r>
            <a:r>
              <a:rPr lang="en-US" dirty="0" err="1" smtClean="0">
                <a:latin typeface="Consolas" pitchFamily="49" charset="0"/>
                <a:cs typeface="Consolas" pitchFamily="49" charset="0"/>
              </a:rPr>
              <a:t>Console.ReadLine</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solidFill>
                  <a:srgbClr val="00B050"/>
                </a:solidFill>
                <a:latin typeface="Consolas" pitchFamily="49" charset="0"/>
                <a:cs typeface="Consolas" pitchFamily="49" charset="0"/>
              </a:rPr>
              <a:t>//display birthday message</a:t>
            </a:r>
          </a:p>
          <a:p>
            <a:r>
              <a:rPr lang="en-GB" dirty="0" smtClean="0">
                <a:latin typeface="Consolas" pitchFamily="49" charset="0"/>
                <a:cs typeface="Consolas" pitchFamily="49" charset="0"/>
              </a:rPr>
              <a:t>   </a:t>
            </a:r>
            <a:r>
              <a:rPr lang="en-GB" dirty="0" err="1" smtClean="0">
                <a:solidFill>
                  <a:srgbClr val="0070C0"/>
                </a:solidFill>
                <a:latin typeface="Consolas" pitchFamily="49" charset="0"/>
                <a:cs typeface="Consolas" pitchFamily="49" charset="0"/>
              </a:rPr>
              <a:t>Console</a:t>
            </a:r>
            <a:r>
              <a:rPr lang="en-GB" dirty="0" err="1" smtClean="0">
                <a:latin typeface="Consolas" pitchFamily="49" charset="0"/>
                <a:cs typeface="Consolas" pitchFamily="49" charset="0"/>
              </a:rPr>
              <a:t>.WriteLine</a:t>
            </a:r>
            <a:r>
              <a:rPr lang="en-GB" dirty="0" smtClean="0">
                <a:latin typeface="Consolas" pitchFamily="49" charset="0"/>
                <a:cs typeface="Consolas" pitchFamily="49" charset="0"/>
              </a:rPr>
              <a:t>(</a:t>
            </a:r>
            <a:r>
              <a:rPr lang="en-GB" dirty="0" smtClean="0">
                <a:solidFill>
                  <a:srgbClr val="C00000"/>
                </a:solidFill>
                <a:latin typeface="Consolas" pitchFamily="49" charset="0"/>
                <a:cs typeface="Consolas" pitchFamily="49" charset="0"/>
              </a:rPr>
              <a:t>"Happy birthday for "</a:t>
            </a:r>
            <a:r>
              <a:rPr lang="en-GB" dirty="0" smtClean="0">
                <a:latin typeface="Consolas" pitchFamily="49" charset="0"/>
                <a:cs typeface="Consolas" pitchFamily="49" charset="0"/>
              </a:rPr>
              <a:t> + </a:t>
            </a:r>
            <a:r>
              <a:rPr lang="en-GB" dirty="0" err="1" smtClean="0">
                <a:latin typeface="Consolas" pitchFamily="49" charset="0"/>
                <a:cs typeface="Consolas" pitchFamily="49" charset="0"/>
              </a:rPr>
              <a:t>sBirthDate</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           </a:t>
            </a:r>
          </a:p>
          <a:p>
            <a:r>
              <a:rPr lang="en-US" dirty="0" smtClean="0">
                <a:latin typeface="Consolas" pitchFamily="49" charset="0"/>
                <a:cs typeface="Consolas" pitchFamily="49" charset="0"/>
              </a:rPr>
              <a:t>   </a:t>
            </a:r>
            <a:r>
              <a:rPr lang="en-US" dirty="0" smtClean="0">
                <a:solidFill>
                  <a:srgbClr val="00B050"/>
                </a:solidFill>
                <a:latin typeface="Consolas" pitchFamily="49" charset="0"/>
                <a:cs typeface="Consolas" pitchFamily="49" charset="0"/>
              </a:rPr>
              <a:t>//exit program</a:t>
            </a:r>
          </a:p>
          <a:p>
            <a:r>
              <a:rPr lang="en-US" dirty="0" smtClean="0">
                <a:latin typeface="Consolas" pitchFamily="49" charset="0"/>
                <a:cs typeface="Consolas" pitchFamily="49" charset="0"/>
              </a:rPr>
              <a:t>   </a:t>
            </a:r>
            <a:r>
              <a:rPr lang="en-US" dirty="0" err="1" smtClean="0">
                <a:solidFill>
                  <a:srgbClr val="0070C0"/>
                </a:solidFill>
                <a:latin typeface="Consolas" pitchFamily="49" charset="0"/>
                <a:cs typeface="Consolas" pitchFamily="49" charset="0"/>
              </a:rPr>
              <a:t>Console</a:t>
            </a:r>
            <a:r>
              <a:rPr lang="en-US" dirty="0" err="1" smtClean="0">
                <a:latin typeface="Consolas" pitchFamily="49" charset="0"/>
                <a:cs typeface="Consolas" pitchFamily="49" charset="0"/>
              </a:rPr>
              <a:t>.WriteLine</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solidFill>
                  <a:srgbClr val="0070C0"/>
                </a:solidFill>
                <a:latin typeface="Consolas" pitchFamily="49" charset="0"/>
                <a:cs typeface="Consolas" pitchFamily="49" charset="0"/>
              </a:rPr>
              <a:t>Console</a:t>
            </a:r>
            <a:r>
              <a:rPr lang="en-GB" dirty="0" err="1" smtClean="0">
                <a:latin typeface="Consolas" pitchFamily="49" charset="0"/>
                <a:cs typeface="Consolas" pitchFamily="49" charset="0"/>
              </a:rPr>
              <a:t>.WriteLine</a:t>
            </a:r>
            <a:r>
              <a:rPr lang="en-GB" dirty="0" smtClean="0">
                <a:latin typeface="Consolas" pitchFamily="49" charset="0"/>
                <a:cs typeface="Consolas" pitchFamily="49" charset="0"/>
              </a:rPr>
              <a:t>(</a:t>
            </a:r>
            <a:r>
              <a:rPr lang="en-GB" dirty="0" smtClean="0">
                <a:solidFill>
                  <a:srgbClr val="C00000"/>
                </a:solidFill>
                <a:latin typeface="Consolas" pitchFamily="49" charset="0"/>
                <a:cs typeface="Consolas" pitchFamily="49" charset="0"/>
              </a:rPr>
              <a:t>"Press any key to exit."</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err="1" smtClean="0">
                <a:solidFill>
                  <a:srgbClr val="0070C0"/>
                </a:solidFill>
                <a:latin typeface="Consolas" pitchFamily="49" charset="0"/>
                <a:cs typeface="Consolas" pitchFamily="49" charset="0"/>
              </a:rPr>
              <a:t>Console</a:t>
            </a:r>
            <a:r>
              <a:rPr lang="en-US" dirty="0" err="1" smtClean="0">
                <a:latin typeface="Consolas" pitchFamily="49" charset="0"/>
                <a:cs typeface="Consolas" pitchFamily="49" charset="0"/>
              </a:rPr>
              <a:t>.ReadKey</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p>
        </p:txBody>
      </p:sp>
      <p:sp>
        <p:nvSpPr>
          <p:cNvPr id="11" name="TextBox 10"/>
          <p:cNvSpPr txBox="1"/>
          <p:nvPr/>
        </p:nvSpPr>
        <p:spPr>
          <a:xfrm>
            <a:off x="5364088" y="980728"/>
            <a:ext cx="3456384" cy="923330"/>
          </a:xfrm>
          <a:prstGeom prst="rect">
            <a:avLst/>
          </a:prstGeom>
          <a:noFill/>
          <a:ln>
            <a:solidFill>
              <a:schemeClr val="accent1"/>
            </a:solidFill>
          </a:ln>
        </p:spPr>
        <p:txBody>
          <a:bodyPr wrap="square" rtlCol="0">
            <a:spAutoFit/>
          </a:bodyPr>
          <a:lstStyle/>
          <a:p>
            <a:r>
              <a:rPr lang="en-GB" dirty="0" smtClean="0"/>
              <a:t>The text starting with // is simply there to comment the code. It is always shown in green </a:t>
            </a:r>
            <a:endParaRPr lang="en-US" dirty="0"/>
          </a:p>
        </p:txBody>
      </p:sp>
      <p:sp>
        <p:nvSpPr>
          <p:cNvPr id="12" name="TextBox 11"/>
          <p:cNvSpPr txBox="1"/>
          <p:nvPr/>
        </p:nvSpPr>
        <p:spPr>
          <a:xfrm>
            <a:off x="5292080" y="5589240"/>
            <a:ext cx="3456384" cy="646331"/>
          </a:xfrm>
          <a:prstGeom prst="rect">
            <a:avLst/>
          </a:prstGeom>
          <a:noFill/>
          <a:ln>
            <a:solidFill>
              <a:schemeClr val="accent1"/>
            </a:solidFill>
          </a:ln>
        </p:spPr>
        <p:txBody>
          <a:bodyPr wrap="square" rtlCol="0">
            <a:spAutoFit/>
          </a:bodyPr>
          <a:lstStyle/>
          <a:p>
            <a:r>
              <a:rPr lang="en-GB" dirty="0" smtClean="0"/>
              <a:t>Wait for user to press a key before closing</a:t>
            </a:r>
            <a:endParaRPr lang="en-US" dirty="0"/>
          </a:p>
        </p:txBody>
      </p:sp>
      <p:cxnSp>
        <p:nvCxnSpPr>
          <p:cNvPr id="14" name="Straight Arrow Connector 13"/>
          <p:cNvCxnSpPr>
            <a:stCxn id="12" idx="1"/>
          </p:cNvCxnSpPr>
          <p:nvPr/>
        </p:nvCxnSpPr>
        <p:spPr>
          <a:xfrm flipH="1" flipV="1">
            <a:off x="3923928" y="5661248"/>
            <a:ext cx="1368152" cy="2511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a:xfrm>
            <a:off x="457200" y="274638"/>
            <a:ext cx="8229600" cy="850106"/>
          </a:xfrm>
        </p:spPr>
        <p:txBody>
          <a:bodyPr/>
          <a:lstStyle/>
          <a:p>
            <a:r>
              <a:rPr lang="en-GB" dirty="0" smtClean="0"/>
              <a:t>Summary</a:t>
            </a:r>
          </a:p>
        </p:txBody>
      </p:sp>
      <p:sp>
        <p:nvSpPr>
          <p:cNvPr id="60418" name="Rectangle 3"/>
          <p:cNvSpPr>
            <a:spLocks noGrp="1" noChangeArrowheads="1"/>
          </p:cNvSpPr>
          <p:nvPr>
            <p:ph type="body" idx="1"/>
          </p:nvPr>
        </p:nvSpPr>
        <p:spPr>
          <a:xfrm>
            <a:off x="467544" y="1268760"/>
            <a:ext cx="8229600" cy="4896544"/>
          </a:xfrm>
        </p:spPr>
        <p:txBody>
          <a:bodyPr/>
          <a:lstStyle/>
          <a:p>
            <a:r>
              <a:rPr lang="en-GB" sz="2400" dirty="0" smtClean="0"/>
              <a:t>A computer program is a set of instructions executed by a computer.</a:t>
            </a:r>
          </a:p>
          <a:p>
            <a:r>
              <a:rPr lang="en-GB" sz="2400" dirty="0" smtClean="0"/>
              <a:t>A computer program comprises one or more algorithms, which comprise sequence, decision and repetition statements</a:t>
            </a:r>
          </a:p>
          <a:p>
            <a:r>
              <a:rPr lang="en-GB" sz="2400" dirty="0" smtClean="0"/>
              <a:t>We will be writing programs in the C# language using the Microsoft Visual Studio .NET development environment</a:t>
            </a:r>
          </a:p>
          <a:p>
            <a:r>
              <a:rPr lang="en-GB" sz="2400" dirty="0" smtClean="0"/>
              <a:t>We have written string data to the console</a:t>
            </a:r>
          </a:p>
          <a:p>
            <a:r>
              <a:rPr lang="en-GB" sz="2400" dirty="0" smtClean="0"/>
              <a:t>The data acted on by a computer program is stored in </a:t>
            </a:r>
            <a:r>
              <a:rPr lang="en-GB" sz="2400" b="1" dirty="0" smtClean="0"/>
              <a:t>variables</a:t>
            </a:r>
          </a:p>
          <a:p>
            <a:r>
              <a:rPr lang="en-GB" sz="2400" dirty="0" smtClean="0"/>
              <a:t>Textual data is stored in String variables</a:t>
            </a:r>
          </a:p>
          <a:p>
            <a:r>
              <a:rPr lang="en-GB" sz="2400" dirty="0" smtClean="0"/>
              <a:t>String variables can be assigned to a string literal or read in from the keyboard</a:t>
            </a:r>
          </a:p>
        </p:txBody>
      </p:sp>
      <p:sp>
        <p:nvSpPr>
          <p:cNvPr id="4" name="Footer Placeholder 3"/>
          <p:cNvSpPr>
            <a:spLocks noGrp="1"/>
          </p:cNvSpPr>
          <p:nvPr>
            <p:ph type="ftr" sz="quarter" idx="11"/>
          </p:nvPr>
        </p:nvSpPr>
        <p:spPr>
          <a:xfrm>
            <a:off x="3124200" y="6356350"/>
            <a:ext cx="2895600" cy="365125"/>
          </a:xfrm>
        </p:spPr>
        <p:txBody>
          <a:bodyPr/>
          <a:lstStyle/>
          <a:p>
            <a:pPr>
              <a:defRPr/>
            </a:pPr>
            <a:r>
              <a:rPr lang="en-GB" dirty="0" smtClean="0"/>
              <a:t>CET101 Programming ~ Session 1</a:t>
            </a:r>
            <a:endParaRPr lang="en-GB" dirty="0"/>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C08C2B9A-09E2-46AF-98B8-FD3C9195583C}" type="slidenum">
              <a:rPr lang="en-US"/>
              <a:pPr>
                <a:defRPr/>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smtClean="0"/>
              <a:t>Tutorial Progress Reminder</a:t>
            </a:r>
            <a:endParaRPr lang="en-GB" dirty="0"/>
          </a:p>
        </p:txBody>
      </p:sp>
      <p:sp>
        <p:nvSpPr>
          <p:cNvPr id="7" name="Subtitle 6"/>
          <p:cNvSpPr>
            <a:spLocks noGrp="1"/>
          </p:cNvSpPr>
          <p:nvPr>
            <p:ph type="subTitle" idx="1"/>
          </p:nvPr>
        </p:nvSpPr>
        <p:spPr/>
        <p:txBody>
          <a:bodyPr/>
          <a:lstStyle/>
          <a:p>
            <a:r>
              <a:rPr lang="en-GB" dirty="0" smtClean="0"/>
              <a:t>This week you should be working through Unit 1 Chapter 1</a:t>
            </a:r>
            <a:endParaRPr lang="en-GB" dirty="0"/>
          </a:p>
        </p:txBody>
      </p:sp>
    </p:spTree>
    <p:extLst>
      <p:ext uri="{BB962C8B-B14F-4D97-AF65-F5344CB8AC3E}">
        <p14:creationId xmlns:p14="http://schemas.microsoft.com/office/powerpoint/2010/main" xmlns="" val="1001174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dirty="0" smtClean="0"/>
              <a:t>Weekly Plan</a:t>
            </a:r>
            <a:endParaRPr lang="en-GB" dirty="0"/>
          </a:p>
        </p:txBody>
      </p:sp>
      <p:graphicFrame>
        <p:nvGraphicFramePr>
          <p:cNvPr id="4" name="Table 3"/>
          <p:cNvGraphicFramePr>
            <a:graphicFrameLocks noGrp="1"/>
          </p:cNvGraphicFramePr>
          <p:nvPr/>
        </p:nvGraphicFramePr>
        <p:xfrm>
          <a:off x="611560" y="1268757"/>
          <a:ext cx="8208912" cy="4623534"/>
        </p:xfrm>
        <a:graphic>
          <a:graphicData uri="http://schemas.openxmlformats.org/drawingml/2006/table">
            <a:tbl>
              <a:tblPr/>
              <a:tblGrid>
                <a:gridCol w="781802"/>
                <a:gridCol w="959879"/>
                <a:gridCol w="3809108"/>
                <a:gridCol w="938161"/>
                <a:gridCol w="1719962"/>
              </a:tblGrid>
              <a:tr h="336909">
                <a:tc>
                  <a:txBody>
                    <a:bodyPr/>
                    <a:lstStyle/>
                    <a:p>
                      <a:pPr marL="0" marR="0" algn="ctr">
                        <a:spcBef>
                          <a:spcPts val="0"/>
                        </a:spcBef>
                        <a:spcAft>
                          <a:spcPts val="0"/>
                        </a:spcAft>
                      </a:pPr>
                      <a:r>
                        <a:rPr lang="en-US" sz="1600" dirty="0">
                          <a:latin typeface="Calibri"/>
                          <a:ea typeface="Times New Roman"/>
                          <a:cs typeface="Calibri"/>
                        </a:rPr>
                        <a:t>11</a:t>
                      </a:r>
                      <a:endParaRPr lang="en-US" sz="1600" dirty="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06/01/14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Introduction to forms using basic controls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10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5">
                  <a:txBody>
                    <a:bodyPr/>
                    <a:lstStyle/>
                    <a:p>
                      <a:pPr marL="0" marR="0">
                        <a:spcBef>
                          <a:spcPts val="0"/>
                        </a:spcBef>
                        <a:spcAft>
                          <a:spcPts val="0"/>
                        </a:spcAft>
                      </a:pPr>
                      <a:r>
                        <a:rPr lang="en-US" sz="1600" b="1" dirty="0">
                          <a:latin typeface="Calibri"/>
                          <a:ea typeface="Times New Roman"/>
                          <a:cs typeface="Calibri"/>
                        </a:rPr>
                        <a:t>Unit 3 </a:t>
                      </a:r>
                      <a:r>
                        <a:rPr lang="en-US" sz="1600" dirty="0">
                          <a:latin typeface="Calibri"/>
                          <a:ea typeface="Times New Roman"/>
                          <a:cs typeface="Calibri"/>
                        </a:rPr>
                        <a:t/>
                      </a:r>
                      <a:br>
                        <a:rPr lang="en-US" sz="1600" dirty="0">
                          <a:latin typeface="Calibri"/>
                          <a:ea typeface="Times New Roman"/>
                          <a:cs typeface="Calibri"/>
                        </a:rPr>
                      </a:br>
                      <a:r>
                        <a:rPr lang="en-US" sz="1600" dirty="0">
                          <a:latin typeface="Calibri"/>
                          <a:ea typeface="Times New Roman"/>
                          <a:cs typeface="Calibri"/>
                        </a:rPr>
                        <a:t>Logbook check after:</a:t>
                      </a:r>
                      <a:br>
                        <a:rPr lang="en-US" sz="1600" dirty="0">
                          <a:latin typeface="Calibri"/>
                          <a:ea typeface="Times New Roman"/>
                          <a:cs typeface="Calibri"/>
                        </a:rPr>
                      </a:br>
                      <a:r>
                        <a:rPr lang="en-US" sz="1600" dirty="0">
                          <a:latin typeface="Calibri"/>
                          <a:ea typeface="Times New Roman"/>
                          <a:cs typeface="Calibri"/>
                        </a:rPr>
                        <a:t>Chapters 10-11</a:t>
                      </a:r>
                      <a:br>
                        <a:rPr lang="en-US" sz="1600" dirty="0">
                          <a:latin typeface="Calibri"/>
                          <a:ea typeface="Times New Roman"/>
                          <a:cs typeface="Calibri"/>
                        </a:rPr>
                      </a:br>
                      <a:r>
                        <a:rPr lang="en-US" sz="1600" dirty="0">
                          <a:latin typeface="Calibri"/>
                          <a:ea typeface="Times New Roman"/>
                          <a:cs typeface="Calibri"/>
                        </a:rPr>
                        <a:t/>
                      </a:r>
                      <a:br>
                        <a:rPr lang="en-US" sz="1600" dirty="0">
                          <a:latin typeface="Calibri"/>
                          <a:ea typeface="Times New Roman"/>
                          <a:cs typeface="Calibri"/>
                        </a:rPr>
                      </a:br>
                      <a:r>
                        <a:rPr lang="en-US" sz="1600" dirty="0">
                          <a:latin typeface="Calibri"/>
                          <a:ea typeface="Times New Roman"/>
                          <a:cs typeface="Calibri"/>
                        </a:rPr>
                        <a:t>Chapters 12-14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336909">
                <a:tc>
                  <a:txBody>
                    <a:bodyPr/>
                    <a:lstStyle/>
                    <a:p>
                      <a:pPr marL="0" marR="0" algn="ctr">
                        <a:spcBef>
                          <a:spcPts val="0"/>
                        </a:spcBef>
                        <a:spcAft>
                          <a:spcPts val="0"/>
                        </a:spcAft>
                      </a:pPr>
                      <a:r>
                        <a:rPr lang="en-US" sz="1600">
                          <a:latin typeface="Calibri"/>
                          <a:ea typeface="Times New Roman"/>
                          <a:cs typeface="Calibri"/>
                        </a:rPr>
                        <a:t>12</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13/01/14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Using list/combo boxes with arrays/files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11</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36909">
                <a:tc>
                  <a:txBody>
                    <a:bodyPr/>
                    <a:lstStyle/>
                    <a:p>
                      <a:pPr marL="0" marR="0" algn="ctr">
                        <a:spcBef>
                          <a:spcPts val="0"/>
                        </a:spcBef>
                        <a:spcAft>
                          <a:spcPts val="0"/>
                        </a:spcAft>
                      </a:pPr>
                      <a:r>
                        <a:rPr lang="en-US" sz="1600">
                          <a:latin typeface="Calibri"/>
                          <a:ea typeface="Times New Roman"/>
                          <a:cs typeface="Calibri"/>
                        </a:rPr>
                        <a:t>13</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20/01/14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Improving the Windows form</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12</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36909">
                <a:tc>
                  <a:txBody>
                    <a:bodyPr/>
                    <a:lstStyle/>
                    <a:p>
                      <a:pPr marL="0" marR="0" algn="ctr">
                        <a:spcBef>
                          <a:spcPts val="0"/>
                        </a:spcBef>
                        <a:spcAft>
                          <a:spcPts val="0"/>
                        </a:spcAft>
                      </a:pPr>
                      <a:r>
                        <a:rPr lang="en-US" sz="1600">
                          <a:latin typeface="Calibri"/>
                          <a:ea typeface="Times New Roman"/>
                          <a:cs typeface="Calibri"/>
                        </a:rPr>
                        <a:t>14</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27/01/14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Menus on forms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13</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440163">
                <a:tc>
                  <a:txBody>
                    <a:bodyPr/>
                    <a:lstStyle/>
                    <a:p>
                      <a:pPr marL="0" marR="0" algn="ctr">
                        <a:spcBef>
                          <a:spcPts val="0"/>
                        </a:spcBef>
                        <a:spcAft>
                          <a:spcPts val="0"/>
                        </a:spcAft>
                      </a:pPr>
                      <a:r>
                        <a:rPr lang="en-US" sz="1600">
                          <a:latin typeface="Calibri"/>
                          <a:ea typeface="Times New Roman"/>
                          <a:cs typeface="Calibri"/>
                        </a:rPr>
                        <a:t>15</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03/02/14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Using multiple forms in a project</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588468">
                <a:tc>
                  <a:txBody>
                    <a:bodyPr/>
                    <a:lstStyle/>
                    <a:p>
                      <a:pPr marL="0" marR="0" algn="ctr">
                        <a:spcBef>
                          <a:spcPts val="0"/>
                        </a:spcBef>
                        <a:spcAft>
                          <a:spcPts val="0"/>
                        </a:spcAft>
                      </a:pPr>
                      <a:r>
                        <a:rPr lang="en-US" sz="1600">
                          <a:latin typeface="Calibri"/>
                          <a:ea typeface="Times New Roman"/>
                          <a:cs typeface="Calibri"/>
                        </a:rPr>
                        <a:t>16</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10/02/14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Connecting to an external data source with </a:t>
                      </a:r>
                      <a:r>
                        <a:rPr lang="en-US" sz="1600" dirty="0" err="1">
                          <a:latin typeface="Calibri"/>
                          <a:ea typeface="Times New Roman"/>
                          <a:cs typeface="Calibri"/>
                        </a:rPr>
                        <a:t>MYSQL</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spcBef>
                          <a:spcPts val="0"/>
                        </a:spcBef>
                        <a:spcAft>
                          <a:spcPts val="0"/>
                        </a:spcAft>
                      </a:pPr>
                      <a:r>
                        <a:rPr lang="en-US" sz="1600" b="1">
                          <a:latin typeface="Calibri"/>
                          <a:ea typeface="Times New Roman"/>
                          <a:cs typeface="Calibri"/>
                        </a:rPr>
                        <a:t>Unit 4 </a:t>
                      </a:r>
                      <a:r>
                        <a:rPr lang="en-US" sz="1600">
                          <a:latin typeface="Calibri"/>
                          <a:ea typeface="Times New Roman"/>
                          <a:cs typeface="Calibri"/>
                        </a:rPr>
                        <a:t/>
                      </a:r>
                      <a:br>
                        <a:rPr lang="en-US" sz="1600">
                          <a:latin typeface="Calibri"/>
                          <a:ea typeface="Times New Roman"/>
                          <a:cs typeface="Calibri"/>
                        </a:rPr>
                      </a:br>
                      <a:r>
                        <a:rPr lang="en-US" sz="1600">
                          <a:latin typeface="Calibri"/>
                          <a:ea typeface="Times New Roman"/>
                          <a:cs typeface="Calibri"/>
                        </a:rPr>
                        <a:t>Logbook check after:</a:t>
                      </a:r>
                      <a:br>
                        <a:rPr lang="en-US" sz="1600">
                          <a:latin typeface="Calibri"/>
                          <a:ea typeface="Times New Roman"/>
                          <a:cs typeface="Calibri"/>
                        </a:rPr>
                      </a:br>
                      <a:r>
                        <a:rPr lang="en-US" sz="1600">
                          <a:latin typeface="Calibri"/>
                          <a:ea typeface="Times New Roman"/>
                          <a:cs typeface="Calibri"/>
                        </a:rPr>
                        <a:t>Chapters 15-16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562724">
                <a:tc>
                  <a:txBody>
                    <a:bodyPr/>
                    <a:lstStyle/>
                    <a:p>
                      <a:pPr marL="0" marR="0" algn="ctr">
                        <a:spcBef>
                          <a:spcPts val="0"/>
                        </a:spcBef>
                        <a:spcAft>
                          <a:spcPts val="0"/>
                        </a:spcAft>
                      </a:pPr>
                      <a:r>
                        <a:rPr lang="en-US" sz="1600">
                          <a:latin typeface="Calibri"/>
                          <a:ea typeface="Times New Roman"/>
                          <a:cs typeface="Calibri"/>
                        </a:rPr>
                        <a:t> 17</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 17/02/14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 Working with data sources containing multiple tables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 </a:t>
                      </a:r>
                      <a:r>
                        <a:rPr lang="en-US" sz="1600" dirty="0" smtClean="0">
                          <a:latin typeface="Calibri"/>
                          <a:ea typeface="Times New Roman"/>
                          <a:cs typeface="Calibri"/>
                        </a:rPr>
                        <a:t>16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36909">
                <a:tc>
                  <a:txBody>
                    <a:bodyPr/>
                    <a:lstStyle/>
                    <a:p>
                      <a:pPr marL="0" marR="0" algn="ctr">
                        <a:spcBef>
                          <a:spcPts val="0"/>
                        </a:spcBef>
                        <a:spcAft>
                          <a:spcPts val="0"/>
                        </a:spcAft>
                      </a:pPr>
                      <a:r>
                        <a:rPr lang="en-US" sz="1600">
                          <a:latin typeface="Calibri"/>
                          <a:ea typeface="Times New Roman"/>
                          <a:cs typeface="Calibri"/>
                        </a:rPr>
                        <a:t>18</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24/02/14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Horse Show case study</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b="1">
                          <a:latin typeface="Calibri"/>
                          <a:ea typeface="Times New Roman"/>
                          <a:cs typeface="Calibri"/>
                        </a:rPr>
                        <a:t>        </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673816">
                <a:tc>
                  <a:txBody>
                    <a:bodyPr/>
                    <a:lstStyle/>
                    <a:p>
                      <a:pPr marL="0" marR="0" algn="ctr">
                        <a:spcBef>
                          <a:spcPts val="0"/>
                        </a:spcBef>
                        <a:spcAft>
                          <a:spcPts val="0"/>
                        </a:spcAft>
                      </a:pPr>
                      <a:r>
                        <a:rPr lang="en-US" sz="1600">
                          <a:latin typeface="Calibri"/>
                          <a:ea typeface="Times New Roman"/>
                          <a:cs typeface="Calibri"/>
                        </a:rPr>
                        <a:t>19</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03/03/14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Writing classes and creating objects (single classes).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17</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spcBef>
                          <a:spcPts val="0"/>
                        </a:spcBef>
                        <a:spcAft>
                          <a:spcPts val="0"/>
                        </a:spcAft>
                      </a:pPr>
                      <a:r>
                        <a:rPr lang="en-US" sz="1600" b="1">
                          <a:latin typeface="Calibri"/>
                          <a:ea typeface="Times New Roman"/>
                          <a:cs typeface="Calibri"/>
                        </a:rPr>
                        <a:t>Unit 5</a:t>
                      </a:r>
                      <a:r>
                        <a:rPr lang="en-US" sz="1600">
                          <a:latin typeface="Calibri"/>
                          <a:ea typeface="Times New Roman"/>
                          <a:cs typeface="Calibri"/>
                        </a:rPr>
                        <a:t/>
                      </a:r>
                      <a:br>
                        <a:rPr lang="en-US" sz="1600">
                          <a:latin typeface="Calibri"/>
                          <a:ea typeface="Times New Roman"/>
                          <a:cs typeface="Calibri"/>
                        </a:rPr>
                      </a:br>
                      <a:r>
                        <a:rPr lang="en-US" sz="1600">
                          <a:latin typeface="Calibri"/>
                          <a:ea typeface="Times New Roman"/>
                          <a:cs typeface="Calibri"/>
                        </a:rPr>
                        <a:t>Logbook check after: </a:t>
                      </a:r>
                      <a:br>
                        <a:rPr lang="en-US" sz="1600">
                          <a:latin typeface="Calibri"/>
                          <a:ea typeface="Times New Roman"/>
                          <a:cs typeface="Calibri"/>
                        </a:rPr>
                      </a:br>
                      <a:r>
                        <a:rPr lang="en-US" sz="1600">
                          <a:latin typeface="Calibri"/>
                          <a:ea typeface="Times New Roman"/>
                          <a:cs typeface="Calibri"/>
                        </a:rPr>
                        <a:t>Chapters 17-18</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r>
              <a:tr h="336909">
                <a:tc>
                  <a:txBody>
                    <a:bodyPr/>
                    <a:lstStyle/>
                    <a:p>
                      <a:pPr marL="0" marR="0" algn="ctr">
                        <a:spcBef>
                          <a:spcPts val="0"/>
                        </a:spcBef>
                        <a:spcAft>
                          <a:spcPts val="0"/>
                        </a:spcAft>
                      </a:pPr>
                      <a:r>
                        <a:rPr lang="en-US" sz="1600">
                          <a:latin typeface="Calibri"/>
                          <a:ea typeface="Times New Roman"/>
                          <a:cs typeface="Calibri"/>
                        </a:rPr>
                        <a:t>20</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10/03/14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latin typeface="Calibri"/>
                          <a:ea typeface="Times New Roman"/>
                          <a:cs typeface="Calibri"/>
                        </a:rPr>
                        <a:t>Relationships between classes </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dirty="0">
                          <a:latin typeface="Calibri"/>
                          <a:ea typeface="Times New Roman"/>
                          <a:cs typeface="Calibri"/>
                        </a:rPr>
                        <a:t>18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36909">
                <a:tc>
                  <a:txBody>
                    <a:bodyPr/>
                    <a:lstStyle/>
                    <a:p>
                      <a:pPr marL="0" marR="0" algn="ctr">
                        <a:spcBef>
                          <a:spcPts val="0"/>
                        </a:spcBef>
                        <a:spcAft>
                          <a:spcPts val="0"/>
                        </a:spcAft>
                      </a:pPr>
                      <a:r>
                        <a:rPr lang="en-US" sz="1600">
                          <a:latin typeface="Calibri"/>
                          <a:ea typeface="Times New Roman"/>
                          <a:cs typeface="Calibri"/>
                        </a:rPr>
                        <a:t>21</a:t>
                      </a:r>
                      <a:endParaRPr lang="en-US" sz="1600">
                        <a:latin typeface="Calibri"/>
                        <a:ea typeface="Calibri"/>
                        <a:cs typeface="Times New Roman"/>
                      </a:endParaRPr>
                    </a:p>
                  </a:txBody>
                  <a:tcPr marL="68580" marR="68580"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600">
                          <a:latin typeface="Calibri"/>
                          <a:ea typeface="Times New Roman"/>
                          <a:cs typeface="Calibri"/>
                        </a:rPr>
                        <a:t>17/03/14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b="1">
                          <a:latin typeface="Calibri"/>
                          <a:ea typeface="Times New Roman"/>
                          <a:cs typeface="Calibri"/>
                        </a:rPr>
                        <a:t>Portfolio 5 demo (15%)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latin typeface="Calibri"/>
                          <a:ea typeface="Times New Roman"/>
                          <a:cs typeface="Calibri"/>
                        </a:rPr>
                        <a:t> </a:t>
                      </a:r>
                      <a:endParaRPr lang="en-US"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2F2F2"/>
                    </a:solidFill>
                  </a:tcPr>
                </a:tc>
                <a:tc vMerge="1">
                  <a:txBody>
                    <a:bodyPr/>
                    <a:lstStyle/>
                    <a:p>
                      <a:endParaRPr lang="en-US"/>
                    </a:p>
                  </a:txBody>
                  <a:tcPr/>
                </a:tc>
              </a:tr>
            </a:tbl>
          </a:graphicData>
        </a:graphic>
      </p:graphicFrame>
      <p:sp>
        <p:nvSpPr>
          <p:cNvPr id="2764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678587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Textbook</a:t>
            </a:r>
            <a:endParaRPr lang="en-GB" dirty="0"/>
          </a:p>
        </p:txBody>
      </p:sp>
      <p:sp>
        <p:nvSpPr>
          <p:cNvPr id="3" name="Content Placeholder 2"/>
          <p:cNvSpPr>
            <a:spLocks noGrp="1"/>
          </p:cNvSpPr>
          <p:nvPr>
            <p:ph idx="1"/>
          </p:nvPr>
        </p:nvSpPr>
        <p:spPr>
          <a:xfrm>
            <a:off x="2843808" y="1600201"/>
            <a:ext cx="5976664" cy="3196951"/>
          </a:xfrm>
        </p:spPr>
        <p:txBody>
          <a:bodyPr/>
          <a:lstStyle/>
          <a:p>
            <a:r>
              <a:rPr lang="en-GB" sz="2800" dirty="0" smtClean="0"/>
              <a:t>Joyce Farrell; </a:t>
            </a:r>
            <a:r>
              <a:rPr lang="en-GB" sz="2800" i="1" dirty="0" smtClean="0"/>
              <a:t>Microsoft</a:t>
            </a:r>
            <a:r>
              <a:rPr lang="en-GB" sz="2800" i="1" dirty="0"/>
              <a:t>® Visual C# </a:t>
            </a:r>
            <a:r>
              <a:rPr lang="en-GB" sz="2800" i="1" dirty="0" smtClean="0"/>
              <a:t>2010: </a:t>
            </a:r>
            <a:r>
              <a:rPr lang="en-GB" sz="2800" i="1" dirty="0"/>
              <a:t>An Introduction to Object-Oriented </a:t>
            </a:r>
            <a:r>
              <a:rPr lang="en-GB" sz="2800" i="1" dirty="0" smtClean="0"/>
              <a:t>Programming</a:t>
            </a:r>
            <a:r>
              <a:rPr lang="en-GB" sz="2800" dirty="0" smtClean="0"/>
              <a:t>; </a:t>
            </a:r>
            <a:r>
              <a:rPr lang="en-GB" sz="2800" dirty="0" err="1" smtClean="0"/>
              <a:t>Cengage</a:t>
            </a:r>
            <a:r>
              <a:rPr lang="en-GB" sz="2800" dirty="0" smtClean="0"/>
              <a:t>; </a:t>
            </a:r>
            <a:r>
              <a:rPr lang="en-GB" sz="2800" dirty="0"/>
              <a:t>International </a:t>
            </a:r>
            <a:r>
              <a:rPr lang="en-GB" sz="2800" dirty="0" smtClean="0"/>
              <a:t>Edition of 4</a:t>
            </a:r>
            <a:r>
              <a:rPr lang="en-GB" sz="2800" baseline="30000" dirty="0" smtClean="0"/>
              <a:t>th</a:t>
            </a:r>
            <a:r>
              <a:rPr lang="en-GB" sz="2800" dirty="0" smtClean="0"/>
              <a:t> Revised Ed. 2010.</a:t>
            </a:r>
            <a:br>
              <a:rPr lang="en-GB" sz="2800" dirty="0" smtClean="0"/>
            </a:br>
            <a:r>
              <a:rPr lang="en-GB" sz="2000" dirty="0" smtClean="0"/>
              <a:t>ISBN10</a:t>
            </a:r>
            <a:r>
              <a:rPr lang="en-GB" sz="2000" dirty="0"/>
              <a:t>: </a:t>
            </a:r>
            <a:r>
              <a:rPr lang="en-GB" sz="2000" dirty="0" smtClean="0"/>
              <a:t>1-111-52975-2, ISBN13</a:t>
            </a:r>
            <a:r>
              <a:rPr lang="en-GB" sz="2000" dirty="0"/>
              <a:t>: </a:t>
            </a:r>
            <a:r>
              <a:rPr lang="en-GB" sz="2000" dirty="0" smtClean="0"/>
              <a:t>978-1-111-52975-8</a:t>
            </a:r>
            <a:endParaRPr lang="en-GB" sz="2800" dirty="0" smtClean="0"/>
          </a:p>
          <a:p>
            <a:r>
              <a:rPr lang="en-GB" sz="2800" dirty="0" smtClean="0"/>
              <a:t>Copies available in the library</a:t>
            </a:r>
          </a:p>
        </p:txBody>
      </p:sp>
      <p:pic>
        <p:nvPicPr>
          <p:cNvPr id="1028" name="Picture 4" descr="Microsoft® Visual C#…,978111152975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700808"/>
            <a:ext cx="2240674" cy="280831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251520" y="5013176"/>
            <a:ext cx="8676456" cy="1631216"/>
          </a:xfrm>
          <a:prstGeom prst="rect">
            <a:avLst/>
          </a:prstGeom>
          <a:noFill/>
        </p:spPr>
        <p:txBody>
          <a:bodyPr wrap="square" rtlCol="0">
            <a:spAutoFit/>
          </a:bodyPr>
          <a:lstStyle/>
          <a:p>
            <a:r>
              <a:rPr lang="en-GB" sz="2800" dirty="0" smtClean="0">
                <a:latin typeface="+mn-lt"/>
              </a:rPr>
              <a:t>You can buy the full book (with 40% discount, using discount code  </a:t>
            </a:r>
            <a:r>
              <a:rPr lang="en-US" sz="2800" dirty="0" smtClean="0">
                <a:latin typeface="+mn-lt"/>
              </a:rPr>
              <a:t>AC2SND20</a:t>
            </a:r>
            <a:r>
              <a:rPr lang="en-GB" sz="2800" dirty="0" smtClean="0">
                <a:latin typeface="+mn-lt"/>
              </a:rPr>
              <a:t>) or buy selected chapters, using </a:t>
            </a:r>
            <a:r>
              <a:rPr lang="en-GB" sz="2800" smtClean="0">
                <a:latin typeface="+mn-lt"/>
              </a:rPr>
              <a:t>this </a:t>
            </a:r>
            <a:r>
              <a:rPr lang="en-GB" sz="2800" smtClean="0">
                <a:latin typeface="+mn-lt"/>
                <a:hlinkClick r:id="rId3"/>
              </a:rPr>
              <a:t>link</a:t>
            </a:r>
            <a:r>
              <a:rPr lang="en-GB" sz="2800" smtClean="0">
                <a:latin typeface="+mn-lt"/>
              </a:rPr>
              <a:t>.</a:t>
            </a:r>
            <a:endParaRPr lang="en-GB" sz="2800" dirty="0">
              <a:latin typeface="+mn-lt"/>
            </a:endParaRPr>
          </a:p>
          <a:p>
            <a:endParaRPr lang="en-GB" sz="1600" dirty="0"/>
          </a:p>
        </p:txBody>
      </p:sp>
    </p:spTree>
    <p:extLst>
      <p:ext uri="{BB962C8B-B14F-4D97-AF65-F5344CB8AC3E}">
        <p14:creationId xmlns:p14="http://schemas.microsoft.com/office/powerpoint/2010/main" xmlns="" val="1801426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Programming workbooks</a:t>
            </a:r>
            <a:endParaRPr lang="en-US" dirty="0"/>
          </a:p>
        </p:txBody>
      </p:sp>
      <p:sp>
        <p:nvSpPr>
          <p:cNvPr id="3" name="Content Placeholder 2"/>
          <p:cNvSpPr>
            <a:spLocks noGrp="1"/>
          </p:cNvSpPr>
          <p:nvPr>
            <p:ph idx="1"/>
          </p:nvPr>
        </p:nvSpPr>
        <p:spPr>
          <a:xfrm>
            <a:off x="457200" y="1219200"/>
            <a:ext cx="8229600" cy="5334000"/>
          </a:xfrm>
        </p:spPr>
        <p:txBody>
          <a:bodyPr>
            <a:noAutofit/>
          </a:bodyPr>
          <a:lstStyle/>
          <a:p>
            <a:pPr marL="0" indent="0">
              <a:buNone/>
            </a:pPr>
            <a:r>
              <a:rPr lang="en-US" sz="2400" dirty="0" smtClean="0"/>
              <a:t>Printed workbooks are given to you. As these are expensive to reproduce, if you lose your copy, you will need to download and print a replacement copy yourself.</a:t>
            </a:r>
          </a:p>
          <a:p>
            <a:pPr>
              <a:buNone/>
            </a:pPr>
            <a:r>
              <a:rPr lang="en-US" sz="2400" b="1" dirty="0" smtClean="0"/>
              <a:t>Term 1</a:t>
            </a:r>
          </a:p>
          <a:p>
            <a:pPr>
              <a:buNone/>
            </a:pPr>
            <a:r>
              <a:rPr lang="en-US" sz="2400" dirty="0" smtClean="0"/>
              <a:t>	Unit 1 – Introduction to Programming in C#   </a:t>
            </a:r>
            <a:r>
              <a:rPr lang="en-US" sz="2000" dirty="0" smtClean="0"/>
              <a:t>Chapters 1 - 5</a:t>
            </a:r>
          </a:p>
          <a:p>
            <a:pPr>
              <a:buNone/>
            </a:pPr>
            <a:r>
              <a:rPr lang="en-US" sz="2400" dirty="0" smtClean="0"/>
              <a:t>	Unit 2 – Structure and Function		      </a:t>
            </a:r>
            <a:r>
              <a:rPr lang="en-US" sz="2000" dirty="0" smtClean="0"/>
              <a:t>Chapters 6 – 9</a:t>
            </a:r>
          </a:p>
          <a:p>
            <a:pPr>
              <a:buNone/>
            </a:pPr>
            <a:r>
              <a:rPr lang="en-US" sz="2400" b="1" dirty="0" smtClean="0"/>
              <a:t>Term 2</a:t>
            </a:r>
          </a:p>
          <a:p>
            <a:pPr>
              <a:buNone/>
            </a:pPr>
            <a:r>
              <a:rPr lang="en-US" sz="2400" dirty="0" smtClean="0"/>
              <a:t>	Unit 3 – Windows Forms			      </a:t>
            </a:r>
            <a:r>
              <a:rPr lang="en-US" sz="2000" dirty="0" smtClean="0"/>
              <a:t>Chapters 10 - 14</a:t>
            </a:r>
          </a:p>
          <a:p>
            <a:pPr>
              <a:buNone/>
            </a:pPr>
            <a:r>
              <a:rPr lang="en-US" sz="2400" dirty="0" smtClean="0"/>
              <a:t>	Unit 4 – External Databases		      </a:t>
            </a:r>
            <a:r>
              <a:rPr lang="en-US" sz="2000" dirty="0" smtClean="0"/>
              <a:t>Chapters 15 - 16</a:t>
            </a:r>
          </a:p>
          <a:p>
            <a:pPr>
              <a:buNone/>
            </a:pPr>
            <a:r>
              <a:rPr lang="en-US" sz="2400" dirty="0" smtClean="0"/>
              <a:t>	Unit 5 – Introduction to Classes		      </a:t>
            </a:r>
            <a:r>
              <a:rPr lang="en-US" sz="2000" dirty="0" smtClean="0"/>
              <a:t>Chapters 17 - 18</a:t>
            </a:r>
          </a:p>
          <a:p>
            <a:pPr>
              <a:buNone/>
            </a:pPr>
            <a:endParaRPr lang="en-US" sz="2400" dirty="0" smtClean="0"/>
          </a:p>
          <a:p>
            <a:pPr>
              <a:buNone/>
            </a:pPr>
            <a:r>
              <a:rPr lang="en-US" sz="2400" dirty="0" smtClean="0"/>
              <a:t>(Unit 6 – Other Techniques – published on sunspace only)</a:t>
            </a:r>
          </a:p>
        </p:txBody>
      </p:sp>
    </p:spTree>
    <p:extLst>
      <p:ext uri="{BB962C8B-B14F-4D97-AF65-F5344CB8AC3E}">
        <p14:creationId xmlns:p14="http://schemas.microsoft.com/office/powerpoint/2010/main" xmlns="" val="2527019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Programming workbooks</a:t>
            </a:r>
            <a:endParaRPr lang="en-US" dirty="0"/>
          </a:p>
        </p:txBody>
      </p:sp>
      <p:sp>
        <p:nvSpPr>
          <p:cNvPr id="3" name="Content Placeholder 2"/>
          <p:cNvSpPr>
            <a:spLocks noGrp="1"/>
          </p:cNvSpPr>
          <p:nvPr>
            <p:ph idx="1"/>
          </p:nvPr>
        </p:nvSpPr>
        <p:spPr>
          <a:xfrm>
            <a:off x="457200" y="1447800"/>
            <a:ext cx="8229600" cy="4678363"/>
          </a:xfrm>
        </p:spPr>
        <p:txBody>
          <a:bodyPr>
            <a:normAutofit/>
          </a:bodyPr>
          <a:lstStyle/>
          <a:p>
            <a:r>
              <a:rPr lang="en-US" sz="2800" dirty="0" smtClean="0"/>
              <a:t>The C# Programming workbooks contain reading, exercises, space for your own notes, a glossary of terms and end-of-chapter  progress check points</a:t>
            </a:r>
          </a:p>
          <a:p>
            <a:r>
              <a:rPr lang="en-US" sz="2800" dirty="0" smtClean="0"/>
              <a:t>They are not substitutes for a text book, but supplement the lectures and provide material for you to work on outside the lecture</a:t>
            </a:r>
          </a:p>
          <a:p>
            <a:r>
              <a:rPr lang="en-US" sz="2800" dirty="0" smtClean="0"/>
              <a:t>As you work through a chapter, when you complete an exercise, fill in the progress check</a:t>
            </a:r>
          </a:p>
        </p:txBody>
      </p:sp>
    </p:spTree>
    <p:extLst>
      <p:ext uri="{BB962C8B-B14F-4D97-AF65-F5344CB8AC3E}">
        <p14:creationId xmlns:p14="http://schemas.microsoft.com/office/powerpoint/2010/main" xmlns="" val="42933068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3922001012"/>
              </p:ext>
            </p:extLst>
          </p:nvPr>
        </p:nvGraphicFramePr>
        <p:xfrm>
          <a:off x="533400" y="2855558"/>
          <a:ext cx="8077201" cy="3093722"/>
        </p:xfrm>
        <a:graphic>
          <a:graphicData uri="http://schemas.openxmlformats.org/drawingml/2006/table">
            <a:tbl>
              <a:tblPr/>
              <a:tblGrid>
                <a:gridCol w="1032424"/>
                <a:gridCol w="1164856"/>
                <a:gridCol w="1230477"/>
                <a:gridCol w="4649444"/>
              </a:tblGrid>
              <a:tr h="687493">
                <a:tc>
                  <a:txBody>
                    <a:bodyPr/>
                    <a:lstStyle/>
                    <a:p>
                      <a:pPr marL="0" marR="0">
                        <a:spcBef>
                          <a:spcPts val="0"/>
                        </a:spcBef>
                        <a:spcAft>
                          <a:spcPts val="0"/>
                        </a:spcAft>
                      </a:pPr>
                      <a:r>
                        <a:rPr lang="en-US" sz="1800" b="1" dirty="0">
                          <a:latin typeface="Calibri"/>
                          <a:ea typeface="Calibri"/>
                          <a:cs typeface="Times New Roman"/>
                        </a:rPr>
                        <a:t>Exercise</a:t>
                      </a: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b="1">
                          <a:latin typeface="Calibri"/>
                          <a:ea typeface="Calibri"/>
                          <a:cs typeface="Times New Roman"/>
                        </a:rPr>
                        <a:t>Attempted</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b="1">
                          <a:latin typeface="Calibri"/>
                          <a:ea typeface="Calibri"/>
                          <a:cs typeface="Times New Roman"/>
                        </a:rPr>
                        <a:t>Completed</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b="1" dirty="0">
                          <a:latin typeface="Calibri"/>
                          <a:ea typeface="Calibri"/>
                          <a:cs typeface="Times New Roman"/>
                        </a:rPr>
                        <a:t>Notes</a:t>
                      </a: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1.1  </a:t>
                      </a:r>
                      <a:r>
                        <a:rPr lang="en-US" sz="1800">
                          <a:latin typeface="Calibri"/>
                          <a:ea typeface="Calibri"/>
                          <a:cs typeface="Times New Roman"/>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1.2  </a:t>
                      </a:r>
                      <a:r>
                        <a:rPr lang="en-US" sz="1800">
                          <a:latin typeface="Calibri"/>
                          <a:ea typeface="Calibri"/>
                          <a:cs typeface="Times New Roman"/>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dirty="0">
                          <a:latin typeface="Calibri"/>
                          <a:ea typeface="Calibri"/>
                          <a:cs typeface="Times New Roman"/>
                        </a:rPr>
                        <a:t>1.3  </a:t>
                      </a:r>
                      <a:r>
                        <a:rPr lang="en-US" sz="1800" dirty="0">
                          <a:latin typeface="Calibri"/>
                          <a:ea typeface="Calibri"/>
                          <a:cs typeface="Times New Roman"/>
                          <a:sym typeface="Wingdings"/>
                        </a:rPr>
                        <a:t></a:t>
                      </a: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1.4  </a:t>
                      </a:r>
                      <a:r>
                        <a:rPr lang="en-US" sz="1800" b="1">
                          <a:latin typeface="Calibri"/>
                          <a:ea typeface="Calibri"/>
                          <a:cs typeface="Calibri"/>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1.5  </a:t>
                      </a:r>
                      <a:r>
                        <a:rPr lang="en-US" sz="1800" b="1">
                          <a:latin typeface="Calibri"/>
                          <a:ea typeface="Calibri"/>
                          <a:cs typeface="Calibri"/>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1.6  </a:t>
                      </a:r>
                      <a:r>
                        <a:rPr lang="en-US" sz="1800" b="1">
                          <a:latin typeface="Calibri"/>
                          <a:ea typeface="Calibri"/>
                          <a:cs typeface="Calibri"/>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747">
                <a:tc>
                  <a:txBody>
                    <a:bodyPr/>
                    <a:lstStyle/>
                    <a:p>
                      <a:pPr marL="0" marR="0">
                        <a:spcBef>
                          <a:spcPts val="0"/>
                        </a:spcBef>
                        <a:spcAft>
                          <a:spcPts val="0"/>
                        </a:spcAft>
                      </a:pPr>
                      <a:r>
                        <a:rPr lang="en-US" sz="1800">
                          <a:latin typeface="Calibri"/>
                          <a:ea typeface="Calibri"/>
                          <a:cs typeface="Times New Roman"/>
                        </a:rPr>
                        <a:t>1.7  </a:t>
                      </a:r>
                      <a:r>
                        <a:rPr lang="en-US" sz="1800" b="1">
                          <a:latin typeface="Calibri"/>
                          <a:ea typeface="Calibri"/>
                          <a:cs typeface="Calibri"/>
                          <a:sym typeface="Wingdings"/>
                        </a:rPr>
                        <a:t></a:t>
                      </a: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385" name="Rectangle 1"/>
          <p:cNvSpPr>
            <a:spLocks noChangeArrowheads="1"/>
          </p:cNvSpPr>
          <p:nvPr/>
        </p:nvSpPr>
        <p:spPr bwMode="auto">
          <a:xfrm>
            <a:off x="533400" y="1663060"/>
            <a:ext cx="8077200" cy="12618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1.11 Progress Check</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For each exercise in this chapter, record whether you attempted or completed the exercise. Add any further notes below to record what you learned in this chapter.</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Title 3"/>
          <p:cNvSpPr>
            <a:spLocks noGrp="1"/>
          </p:cNvSpPr>
          <p:nvPr>
            <p:ph type="title"/>
          </p:nvPr>
        </p:nvSpPr>
        <p:spPr/>
        <p:txBody>
          <a:bodyPr/>
          <a:lstStyle/>
          <a:p>
            <a:r>
              <a:rPr lang="en-US" dirty="0" smtClean="0"/>
              <a:t>Example end-of-chapter </a:t>
            </a:r>
            <a:br>
              <a:rPr lang="en-US" dirty="0" smtClean="0"/>
            </a:br>
            <a:r>
              <a:rPr lang="en-US" dirty="0" smtClean="0"/>
              <a:t>Progress Check</a:t>
            </a:r>
            <a:endParaRPr lang="en-US" dirty="0"/>
          </a:p>
        </p:txBody>
      </p:sp>
      <p:sp>
        <p:nvSpPr>
          <p:cNvPr id="5" name="TextBox 4"/>
          <p:cNvSpPr txBox="1"/>
          <p:nvPr/>
        </p:nvSpPr>
        <p:spPr>
          <a:xfrm>
            <a:off x="4876800" y="2819400"/>
            <a:ext cx="2819400" cy="1938992"/>
          </a:xfrm>
          <a:prstGeom prst="rect">
            <a:avLst/>
          </a:prstGeom>
          <a:noFill/>
        </p:spPr>
        <p:txBody>
          <a:bodyPr wrap="square" rtlCol="0">
            <a:spAutoFit/>
          </a:bodyPr>
          <a:lstStyle/>
          <a:p>
            <a:r>
              <a:rPr lang="en-US" sz="4000" dirty="0" smtClean="0">
                <a:solidFill>
                  <a:srgbClr val="FF0000"/>
                </a:solidFill>
              </a:rPr>
              <a:t>YOU complete this</a:t>
            </a:r>
            <a:endParaRPr lang="en-US" sz="4000" dirty="0">
              <a:solidFill>
                <a:srgbClr val="FF0000"/>
              </a:solidFill>
            </a:endParaRPr>
          </a:p>
        </p:txBody>
      </p:sp>
    </p:spTree>
    <p:extLst>
      <p:ext uri="{BB962C8B-B14F-4D97-AF65-F5344CB8AC3E}">
        <p14:creationId xmlns:p14="http://schemas.microsoft.com/office/powerpoint/2010/main" xmlns="" val="30853318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Making best use of tutorials</a:t>
            </a:r>
            <a:endParaRPr lang="en-US" dirty="0"/>
          </a:p>
        </p:txBody>
      </p:sp>
      <p:sp>
        <p:nvSpPr>
          <p:cNvPr id="4" name="Content Placeholder 3"/>
          <p:cNvSpPr>
            <a:spLocks noGrp="1"/>
          </p:cNvSpPr>
          <p:nvPr>
            <p:ph idx="1"/>
          </p:nvPr>
        </p:nvSpPr>
        <p:spPr>
          <a:xfrm>
            <a:off x="457200" y="1371600"/>
            <a:ext cx="8229600" cy="4754563"/>
          </a:xfrm>
        </p:spPr>
        <p:txBody>
          <a:bodyPr>
            <a:normAutofit/>
          </a:bodyPr>
          <a:lstStyle/>
          <a:p>
            <a:r>
              <a:rPr lang="en-US" sz="2800" dirty="0" smtClean="0"/>
              <a:t>Your tutor will check your progress in tutorials every week</a:t>
            </a:r>
          </a:p>
          <a:p>
            <a:r>
              <a:rPr lang="en-US" sz="2800" dirty="0" smtClean="0"/>
              <a:t>Typically, you should be looking to complete </a:t>
            </a:r>
            <a:r>
              <a:rPr lang="en-US" sz="2800" b="1" dirty="0" smtClean="0"/>
              <a:t>one chapter every week</a:t>
            </a:r>
          </a:p>
          <a:p>
            <a:r>
              <a:rPr lang="en-US" sz="2800" dirty="0" smtClean="0"/>
              <a:t>Don't waste your tutorial time. The best approach is to work on your Programming workbook outside of class, in your own private study time</a:t>
            </a:r>
          </a:p>
          <a:p>
            <a:r>
              <a:rPr lang="en-US" sz="2800" dirty="0" smtClean="0"/>
              <a:t>Tutorials are for problem-solving, getting help to complete exercises and progress checks/log book signing</a:t>
            </a:r>
          </a:p>
        </p:txBody>
      </p:sp>
    </p:spTree>
    <p:extLst>
      <p:ext uri="{BB962C8B-B14F-4D97-AF65-F5344CB8AC3E}">
        <p14:creationId xmlns:p14="http://schemas.microsoft.com/office/powerpoint/2010/main" xmlns="" val="1538148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860</TotalTime>
  <Words>3020</Words>
  <Application>Microsoft Office PowerPoint</Application>
  <PresentationFormat>On-screen Show (4:3)</PresentationFormat>
  <Paragraphs>435</Paragraphs>
  <Slides>32</Slides>
  <Notes>19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FUNDAMENTALS OF COMPUTING INTRODUCTION TO PROGRAMMING</vt:lpstr>
      <vt:lpstr>Objectives</vt:lpstr>
      <vt:lpstr>Weekly Plan</vt:lpstr>
      <vt:lpstr>Weekly Plan</vt:lpstr>
      <vt:lpstr>Textbook</vt:lpstr>
      <vt:lpstr>Programming workbooks</vt:lpstr>
      <vt:lpstr>Programming workbooks</vt:lpstr>
      <vt:lpstr>Example end-of-chapter  Progress Check</vt:lpstr>
      <vt:lpstr>Making best use of tutorials</vt:lpstr>
      <vt:lpstr>Portfolio logbook milestones</vt:lpstr>
      <vt:lpstr>Slide 11</vt:lpstr>
      <vt:lpstr>Logging your Progress</vt:lpstr>
      <vt:lpstr>CET101 logbook</vt:lpstr>
      <vt:lpstr>Logbook grade explanations</vt:lpstr>
      <vt:lpstr>What is a program?</vt:lpstr>
      <vt:lpstr>What is an Algorithm?</vt:lpstr>
      <vt:lpstr>A Sequence algorithm</vt:lpstr>
      <vt:lpstr>Adding a Decision </vt:lpstr>
      <vt:lpstr>Adding a Repetition (loop)</vt:lpstr>
      <vt:lpstr>Learning to program in C#</vt:lpstr>
      <vt:lpstr>Visual Studio.NET</vt:lpstr>
      <vt:lpstr>The Visual Studio 2010 IDE</vt:lpstr>
      <vt:lpstr>Programming Process</vt:lpstr>
      <vt:lpstr>Programming example</vt:lpstr>
      <vt:lpstr>  Storing data in variables</vt:lpstr>
      <vt:lpstr>Declaring a variable</vt:lpstr>
      <vt:lpstr>Outputting text</vt:lpstr>
      <vt:lpstr>Entering data</vt:lpstr>
      <vt:lpstr>Outputting variables</vt:lpstr>
      <vt:lpstr>The code listing</vt:lpstr>
      <vt:lpstr>Summary</vt:lpstr>
      <vt:lpstr>Tutorial Progress Reminder</vt:lpstr>
    </vt:vector>
  </TitlesOfParts>
  <Company>University of Sunderland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COMPUTING INTRODUCTION TO PROGRAMMING</dc:title>
  <dc:creator>aaa</dc:creator>
  <cp:lastModifiedBy>Linda</cp:lastModifiedBy>
  <cp:revision>109</cp:revision>
  <dcterms:created xsi:type="dcterms:W3CDTF">2009-09-15T09:28:12Z</dcterms:created>
  <dcterms:modified xsi:type="dcterms:W3CDTF">2013-10-07T18:56:20Z</dcterms:modified>
</cp:coreProperties>
</file>